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57" r:id="rId3"/>
    <p:sldId id="265" r:id="rId4"/>
    <p:sldId id="259" r:id="rId5"/>
    <p:sldId id="266" r:id="rId6"/>
    <p:sldId id="261" r:id="rId7"/>
    <p:sldId id="262" r:id="rId8"/>
    <p:sldId id="263" r:id="rId9"/>
    <p:sldId id="26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72" autoAdjust="0"/>
    <p:restoredTop sz="52192" autoAdjust="0"/>
  </p:normalViewPr>
  <p:slideViewPr>
    <p:cSldViewPr snapToGrid="0" snapToObjects="1">
      <p:cViewPr>
        <p:scale>
          <a:sx n="50" d="100"/>
          <a:sy n="50" d="100"/>
        </p:scale>
        <p:origin x="-2096" y="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BF4FCB-7934-2E4D-86BC-47DB6E95B991}" type="datetimeFigureOut">
              <a:rPr lang="en-US" smtClean="0"/>
              <a:t>10/3/19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64D8C2-8F1E-4141-90BB-9952896E5059}" type="slidenum">
              <a:rPr lang="en-US" smtClean="0"/>
              <a:t>‹#›</a:t>
            </a:fld>
            <a:endParaRPr lang="en-US"/>
          </a:p>
        </p:txBody>
      </p:sp>
    </p:spTree>
    <p:extLst>
      <p:ext uri="{BB962C8B-B14F-4D97-AF65-F5344CB8AC3E}">
        <p14:creationId xmlns:p14="http://schemas.microsoft.com/office/powerpoint/2010/main" val="34001087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New York Bight</a:t>
            </a:r>
            <a:r>
              <a:rPr lang="en-US" b="0" dirty="0" smtClean="0"/>
              <a:t>: A</a:t>
            </a:r>
            <a:r>
              <a:rPr lang="en-US" b="0" baseline="0" dirty="0" smtClean="0"/>
              <a:t> ‘bight” means a ‘bend’ in the shoreline and is </a:t>
            </a:r>
            <a:r>
              <a:rPr lang="en-US" b="0" dirty="0" smtClean="0"/>
              <a:t>Identified in the map by the light</a:t>
            </a:r>
            <a:r>
              <a:rPr lang="en-US" b="0" baseline="0" dirty="0" smtClean="0"/>
              <a:t> blue</a:t>
            </a:r>
            <a:r>
              <a:rPr lang="en-US" b="0" dirty="0" smtClean="0"/>
              <a:t> protected</a:t>
            </a:r>
            <a:r>
              <a:rPr lang="en-US" b="0" baseline="0" dirty="0" smtClean="0"/>
              <a:t> </a:t>
            </a:r>
            <a:r>
              <a:rPr lang="en-US" b="0" dirty="0" smtClean="0"/>
              <a:t>wedge shaped indentation of shallow</a:t>
            </a:r>
            <a:r>
              <a:rPr lang="en-US" b="0" baseline="0" dirty="0" smtClean="0"/>
              <a:t> </a:t>
            </a:r>
            <a:r>
              <a:rPr lang="en-US" b="0" dirty="0" smtClean="0"/>
              <a:t>coastal waterfront along </a:t>
            </a:r>
            <a:r>
              <a:rPr lang="en-US" b="0" dirty="0"/>
              <a:t>New York </a:t>
            </a:r>
            <a:r>
              <a:rPr lang="en-US" b="0" dirty="0" smtClean="0"/>
              <a:t>and New Jersey. You </a:t>
            </a:r>
            <a:r>
              <a:rPr lang="en-US" b="0" dirty="0"/>
              <a:t>can clearly see the rigid continental shelf where the shallow light blue bight turns into deeper dark blue water. The depths in this area range from about -1 to -100 meters. Areas near the </a:t>
            </a:r>
            <a:r>
              <a:rPr lang="en-US" b="0" dirty="0" smtClean="0"/>
              <a:t>deeper</a:t>
            </a:r>
            <a:r>
              <a:rPr lang="en-US" b="0" baseline="0" dirty="0" smtClean="0"/>
              <a:t> ocean </a:t>
            </a:r>
            <a:r>
              <a:rPr lang="en-US" b="0" dirty="0" smtClean="0"/>
              <a:t>edge of the continental </a:t>
            </a:r>
            <a:r>
              <a:rPr lang="en-US" b="0" dirty="0"/>
              <a:t>shelf can be deeper than -150 meters. (The negative indicates that it is below sea level.</a:t>
            </a:r>
            <a:r>
              <a:rPr lang="en-US" b="0" dirty="0" smtClean="0"/>
              <a:t>)</a:t>
            </a:r>
          </a:p>
          <a:p>
            <a:endParaRPr lang="en-US" b="1" dirty="0"/>
          </a:p>
          <a:p>
            <a:r>
              <a:rPr lang="en-US" b="1" dirty="0"/>
              <a:t>Hudson Canyon</a:t>
            </a:r>
            <a:r>
              <a:rPr lang="en-US" b="0" dirty="0"/>
              <a:t>: Deep </a:t>
            </a:r>
            <a:r>
              <a:rPr lang="en-US" b="0" dirty="0" smtClean="0"/>
              <a:t>submarine canyon that is begins at the mouth of the Hudson</a:t>
            </a:r>
            <a:r>
              <a:rPr lang="en-US" b="0" baseline="0" dirty="0" smtClean="0"/>
              <a:t> River and runs</a:t>
            </a:r>
            <a:r>
              <a:rPr lang="en-US" b="0" dirty="0" smtClean="0"/>
              <a:t> </a:t>
            </a:r>
            <a:r>
              <a:rPr lang="en-US" b="0" dirty="0"/>
              <a:t>across the continental </a:t>
            </a:r>
            <a:r>
              <a:rPr lang="en-US" b="0" dirty="0" smtClean="0"/>
              <a:t>shelf</a:t>
            </a:r>
            <a:r>
              <a:rPr lang="en-US" b="0" baseline="0" dirty="0" smtClean="0"/>
              <a:t> </a:t>
            </a:r>
            <a:r>
              <a:rPr lang="en-US" b="0" dirty="0" smtClean="0"/>
              <a:t>into </a:t>
            </a:r>
            <a:r>
              <a:rPr lang="en-US" b="0" dirty="0"/>
              <a:t>the Atlantic Ocean. In some areas, the Hudson Canyon reaches depths of &gt; -2100 meters. </a:t>
            </a:r>
            <a:r>
              <a:rPr lang="en-US" b="0" dirty="0" smtClean="0"/>
              <a:t>Largest known submarine canyons on the East coast and one of the largest in the world.</a:t>
            </a:r>
          </a:p>
          <a:p>
            <a:endParaRPr lang="en-US" b="1" dirty="0"/>
          </a:p>
          <a:p>
            <a:r>
              <a:rPr lang="en-US" b="1" dirty="0"/>
              <a:t>How </a:t>
            </a:r>
            <a:r>
              <a:rPr lang="en-US" b="1" dirty="0" smtClean="0"/>
              <a:t>do</a:t>
            </a:r>
            <a:r>
              <a:rPr lang="en-US" b="1" baseline="0" dirty="0" smtClean="0"/>
              <a:t> </a:t>
            </a:r>
            <a:r>
              <a:rPr lang="en-US" b="1" dirty="0" smtClean="0"/>
              <a:t>the </a:t>
            </a:r>
            <a:r>
              <a:rPr lang="en-US" b="1" dirty="0"/>
              <a:t>New York </a:t>
            </a:r>
            <a:r>
              <a:rPr lang="en-US" b="1" dirty="0" smtClean="0"/>
              <a:t>Bight </a:t>
            </a:r>
            <a:r>
              <a:rPr lang="en-US" b="1" dirty="0"/>
              <a:t>and the Hudson Canyon relate to sea level rise?</a:t>
            </a:r>
            <a:endParaRPr lang="en-US" b="0" dirty="0"/>
          </a:p>
          <a:p>
            <a:r>
              <a:rPr lang="en-US" b="0" i="1" dirty="0"/>
              <a:t>Background to provide your students: </a:t>
            </a:r>
          </a:p>
          <a:p>
            <a:r>
              <a:rPr lang="en-US" b="0" i="0" dirty="0"/>
              <a:t>New York did not always look as it does today! 20,000 years ago, when earth was in an ice age, the massive Laurentide ice sheet covered a large portion of the northern United States and almost all of Canada (millions of square kilometers). The amount of water on earth </a:t>
            </a:r>
            <a:r>
              <a:rPr lang="en-US" b="0" i="0" dirty="0" smtClean="0"/>
              <a:t>is a</a:t>
            </a:r>
            <a:r>
              <a:rPr lang="en-US" b="0" i="0" baseline="0" dirty="0" smtClean="0"/>
              <a:t> </a:t>
            </a:r>
            <a:r>
              <a:rPr lang="en-US" b="0" i="0" dirty="0" smtClean="0"/>
              <a:t>constant,</a:t>
            </a:r>
            <a:r>
              <a:rPr lang="en-US" b="0" i="0" baseline="0" dirty="0" smtClean="0"/>
              <a:t> with water moving between 3 main reservoirs ice, oceans/surfaces/rivers/groundwater and atmosphere. </a:t>
            </a:r>
            <a:r>
              <a:rPr lang="en-US" b="0" i="0" dirty="0" smtClean="0"/>
              <a:t>This </a:t>
            </a:r>
            <a:r>
              <a:rPr lang="en-US" b="0" i="0" dirty="0"/>
              <a:t>means sea level fluctuates depending </a:t>
            </a:r>
            <a:r>
              <a:rPr lang="en-US" b="0" i="0" dirty="0" smtClean="0"/>
              <a:t>on climate and </a:t>
            </a:r>
            <a:r>
              <a:rPr lang="en-US" b="0" i="0" dirty="0"/>
              <a:t>the freezing and melting of ice sheets. Now, have your students think about what the New York </a:t>
            </a:r>
            <a:r>
              <a:rPr lang="en-US" b="0" i="0" dirty="0" smtClean="0"/>
              <a:t>Bight </a:t>
            </a:r>
            <a:r>
              <a:rPr lang="en-US" b="0" i="0" dirty="0"/>
              <a:t>and the Hudson Canyon have to do with sea level! </a:t>
            </a:r>
            <a:endParaRPr lang="en-US" b="0" i="0" dirty="0" smtClean="0"/>
          </a:p>
          <a:p>
            <a:endParaRPr lang="en-US" b="0" i="0" dirty="0"/>
          </a:p>
          <a:p>
            <a:r>
              <a:rPr lang="en-US" b="0" i="1" dirty="0"/>
              <a:t>New York Bight and Sea Level</a:t>
            </a:r>
            <a:r>
              <a:rPr lang="en-US" b="0" i="0" dirty="0"/>
              <a:t>: </a:t>
            </a:r>
          </a:p>
          <a:p>
            <a:r>
              <a:rPr lang="en-US" b="0" i="0" dirty="0"/>
              <a:t>The massive Laurentide ice sheet that covered millions of square kilometers of land </a:t>
            </a:r>
            <a:r>
              <a:rPr lang="en-US" b="0" i="0" dirty="0" smtClean="0"/>
              <a:t>held </a:t>
            </a:r>
            <a:r>
              <a:rPr lang="en-US" b="0" i="0" dirty="0"/>
              <a:t>A LOT of </a:t>
            </a:r>
            <a:r>
              <a:rPr lang="en-US" b="0" i="0" dirty="0" smtClean="0"/>
              <a:t>today’s ocean water</a:t>
            </a:r>
            <a:r>
              <a:rPr lang="en-US" b="0" i="0" baseline="0" dirty="0"/>
              <a:t> </a:t>
            </a:r>
            <a:r>
              <a:rPr lang="en-US" b="0" i="0" baseline="0" dirty="0" smtClean="0"/>
              <a:t>and sea level </a:t>
            </a:r>
            <a:r>
              <a:rPr lang="en-US" b="0" i="0" dirty="0" smtClean="0"/>
              <a:t>was </a:t>
            </a:r>
            <a:r>
              <a:rPr lang="en-US" b="0" i="0" dirty="0"/>
              <a:t>much lower than it is today. 20,000 years ago, </a:t>
            </a:r>
            <a:r>
              <a:rPr lang="en-US" b="0" i="0" dirty="0" smtClean="0"/>
              <a:t>sea</a:t>
            </a:r>
            <a:r>
              <a:rPr lang="en-US" b="0" i="0" baseline="0" dirty="0" smtClean="0"/>
              <a:t> level and the coastline would have been located on the edge of the </a:t>
            </a:r>
            <a:r>
              <a:rPr lang="en-US" b="0" i="0" dirty="0" smtClean="0"/>
              <a:t>continental shelf, and</a:t>
            </a:r>
            <a:r>
              <a:rPr lang="en-US" b="0" i="0" baseline="0" dirty="0" smtClean="0"/>
              <a:t> </a:t>
            </a:r>
            <a:r>
              <a:rPr lang="en-US" b="0" i="0" dirty="0" smtClean="0"/>
              <a:t>the </a:t>
            </a:r>
            <a:r>
              <a:rPr lang="en-US" b="0" i="0" dirty="0"/>
              <a:t>New York </a:t>
            </a:r>
            <a:r>
              <a:rPr lang="en-US" b="0" i="0" dirty="0" smtClean="0"/>
              <a:t>Bight </a:t>
            </a:r>
            <a:r>
              <a:rPr lang="en-US" b="0" i="0" dirty="0"/>
              <a:t>was all an </a:t>
            </a:r>
            <a:r>
              <a:rPr lang="en-US" b="0" i="0" dirty="0" smtClean="0"/>
              <a:t>exposed section of </a:t>
            </a:r>
            <a:r>
              <a:rPr lang="en-US" b="0" i="0" dirty="0"/>
              <a:t>land. That means if you wanted to reach the ocean 20,000 years ago, you would have had to travel an additional 60-100 miles (100-150 </a:t>
            </a:r>
            <a:r>
              <a:rPr lang="en-US" b="0" i="0" dirty="0" err="1"/>
              <a:t>kms</a:t>
            </a:r>
            <a:r>
              <a:rPr lang="en-US" b="0" i="0" dirty="0"/>
              <a:t>) depending on where you are</a:t>
            </a:r>
            <a:r>
              <a:rPr lang="en-US" b="0" i="0" dirty="0" smtClean="0"/>
              <a:t>!</a:t>
            </a:r>
          </a:p>
          <a:p>
            <a:endParaRPr lang="en-US" b="0" i="0" dirty="0"/>
          </a:p>
          <a:p>
            <a:r>
              <a:rPr lang="en-US" b="0" i="1" dirty="0"/>
              <a:t>Hudson Canyon and Sea Level</a:t>
            </a:r>
            <a:r>
              <a:rPr lang="en-US" b="0" i="0" dirty="0"/>
              <a:t>: </a:t>
            </a:r>
            <a:endParaRPr lang="en-US" b="0" i="1" dirty="0"/>
          </a:p>
          <a:p>
            <a:r>
              <a:rPr lang="en-US" b="0" dirty="0"/>
              <a:t>The New York </a:t>
            </a:r>
            <a:r>
              <a:rPr lang="en-US" b="0" dirty="0" smtClean="0"/>
              <a:t>Bight </a:t>
            </a:r>
            <a:r>
              <a:rPr lang="en-US" b="0" dirty="0"/>
              <a:t>is shallow in comparison to the depths of the Hudson Canyon. How do you think the Hudson Canyon, a significantly deep ocean feature, could have been created in the relatively shallow waters of the New York </a:t>
            </a:r>
            <a:r>
              <a:rPr lang="en-US" b="0" dirty="0" smtClean="0"/>
              <a:t>Bight</a:t>
            </a:r>
            <a:r>
              <a:rPr lang="en-US" b="0" dirty="0"/>
              <a:t>? </a:t>
            </a:r>
            <a:r>
              <a:rPr lang="en-US" b="0" dirty="0" smtClean="0"/>
              <a:t>Ice flows like honey. As </a:t>
            </a:r>
            <a:r>
              <a:rPr lang="en-US" b="0" dirty="0"/>
              <a:t>the glaciers of the Laurentide ice sheet flowed </a:t>
            </a:r>
            <a:r>
              <a:rPr lang="en-US" b="0" dirty="0" smtClean="0"/>
              <a:t>south they carried </a:t>
            </a:r>
            <a:r>
              <a:rPr lang="en-US" b="0" dirty="0"/>
              <a:t>rocks, boulders, and sediment of the bedrock along with it. As the temperature </a:t>
            </a:r>
            <a:r>
              <a:rPr lang="en-US" b="0" dirty="0" smtClean="0"/>
              <a:t>warmed </a:t>
            </a:r>
            <a:r>
              <a:rPr lang="en-US" b="0" dirty="0"/>
              <a:t>and the ice </a:t>
            </a:r>
            <a:r>
              <a:rPr lang="en-US" b="0" dirty="0" smtClean="0"/>
              <a:t>retreated </a:t>
            </a:r>
            <a:r>
              <a:rPr lang="en-US" b="0" dirty="0"/>
              <a:t>(melts back), all the rocks and sediments are deposited </a:t>
            </a:r>
            <a:r>
              <a:rPr lang="en-US" b="0" dirty="0" smtClean="0"/>
              <a:t>on the landscape</a:t>
            </a:r>
            <a:r>
              <a:rPr lang="en-US" b="0" baseline="0" dirty="0" smtClean="0"/>
              <a:t> and can form</a:t>
            </a:r>
            <a:r>
              <a:rPr lang="en-US" b="0" dirty="0" smtClean="0"/>
              <a:t> </a:t>
            </a:r>
            <a:r>
              <a:rPr lang="en-US" b="0" dirty="0"/>
              <a:t>a </a:t>
            </a:r>
            <a:r>
              <a:rPr lang="en-US" b="0" dirty="0" smtClean="0"/>
              <a:t>a large rock deposit or </a:t>
            </a:r>
            <a:r>
              <a:rPr lang="en-US" b="1" dirty="0" smtClean="0"/>
              <a:t>moraine</a:t>
            </a:r>
            <a:r>
              <a:rPr lang="en-US" b="0" dirty="0"/>
              <a:t>. A moraine was formed at the edge of the Laurentide ice </a:t>
            </a:r>
            <a:r>
              <a:rPr lang="en-US" b="0" dirty="0" smtClean="0"/>
              <a:t>sheet, </a:t>
            </a:r>
            <a:r>
              <a:rPr lang="en-US" b="0" dirty="0"/>
              <a:t>and it initially held back </a:t>
            </a:r>
            <a:r>
              <a:rPr lang="en-US" b="0" dirty="0" err="1" smtClean="0"/>
              <a:t>meltwater</a:t>
            </a:r>
            <a:r>
              <a:rPr lang="en-US" b="0" dirty="0" smtClean="0"/>
              <a:t> in large lakes. </a:t>
            </a:r>
            <a:r>
              <a:rPr lang="en-US" b="0" dirty="0"/>
              <a:t>Eventually, the meltwater from the Laurentide ice sheet became too powerful, overwhelmed the moraine barrier, and broke through! The rush of water </a:t>
            </a:r>
            <a:r>
              <a:rPr lang="en-US" b="0" dirty="0" smtClean="0"/>
              <a:t>found a weakness in the shelf and carved </a:t>
            </a:r>
            <a:r>
              <a:rPr lang="en-US" b="0" dirty="0"/>
              <a:t>out the Hudson Canyon to form this deep and significant feature off of New York coast! </a:t>
            </a:r>
          </a:p>
        </p:txBody>
      </p:sp>
      <p:sp>
        <p:nvSpPr>
          <p:cNvPr id="4" name="Slide Number Placeholder 3"/>
          <p:cNvSpPr>
            <a:spLocks noGrp="1"/>
          </p:cNvSpPr>
          <p:nvPr>
            <p:ph type="sldNum" sz="quarter" idx="5"/>
          </p:nvPr>
        </p:nvSpPr>
        <p:spPr/>
        <p:txBody>
          <a:bodyPr/>
          <a:lstStyle/>
          <a:p>
            <a:fld id="{0864D8C2-8F1E-4141-90BB-9952896E5059}" type="slidenum">
              <a:rPr lang="en-US" smtClean="0"/>
              <a:t>1</a:t>
            </a:fld>
            <a:endParaRPr lang="en-US"/>
          </a:p>
        </p:txBody>
      </p:sp>
    </p:spTree>
    <p:extLst>
      <p:ext uri="{BB962C8B-B14F-4D97-AF65-F5344CB8AC3E}">
        <p14:creationId xmlns:p14="http://schemas.microsoft.com/office/powerpoint/2010/main" val="41366402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At what depth do the last two visible areas of warmer water disappear in the ocean? Can you identify those ocean features? </a:t>
            </a:r>
            <a:endParaRPr lang="en-US" b="0" dirty="0"/>
          </a:p>
          <a:p>
            <a:r>
              <a:rPr lang="en-US" b="0" dirty="0"/>
              <a:t>The last two persistent warm water ocean features are the </a:t>
            </a:r>
            <a:r>
              <a:rPr lang="en-US" b="1" dirty="0"/>
              <a:t>Gulf Stream </a:t>
            </a:r>
            <a:r>
              <a:rPr lang="en-US" b="0" dirty="0"/>
              <a:t>and the </a:t>
            </a:r>
            <a:r>
              <a:rPr lang="en-US" b="1" dirty="0"/>
              <a:t>Red Sea</a:t>
            </a:r>
            <a:r>
              <a:rPr lang="en-US" b="0" dirty="0"/>
              <a:t>. The Gulf Stream is fed </a:t>
            </a:r>
            <a:r>
              <a:rPr lang="en-US" b="0" dirty="0" smtClean="0"/>
              <a:t>by warm </a:t>
            </a:r>
            <a:r>
              <a:rPr lang="en-US" b="0" dirty="0"/>
              <a:t>water </a:t>
            </a:r>
            <a:r>
              <a:rPr lang="en-US" b="0" dirty="0" smtClean="0"/>
              <a:t>moving up from </a:t>
            </a:r>
            <a:r>
              <a:rPr lang="en-US" b="0" dirty="0"/>
              <a:t>the </a:t>
            </a:r>
            <a:r>
              <a:rPr lang="en-US" b="0" dirty="0" smtClean="0"/>
              <a:t>Caribbean, and formed by strong winds (Trade Winds and the </a:t>
            </a:r>
            <a:r>
              <a:rPr lang="en-US" b="0" dirty="0" err="1" smtClean="0"/>
              <a:t>Westerlies</a:t>
            </a:r>
            <a:r>
              <a:rPr lang="en-US" b="0" dirty="0" smtClean="0"/>
              <a:t>) that churn</a:t>
            </a:r>
            <a:r>
              <a:rPr lang="en-US" b="0" baseline="0" dirty="0" smtClean="0"/>
              <a:t> the water into a gyre</a:t>
            </a:r>
            <a:r>
              <a:rPr lang="en-US" b="0" dirty="0" smtClean="0"/>
              <a:t>. The flow organizes</a:t>
            </a:r>
            <a:r>
              <a:rPr lang="en-US" b="0" baseline="0" dirty="0" smtClean="0"/>
              <a:t> into a strong current in the Gulf of Mexico, where it gets its name, and then runs </a:t>
            </a:r>
            <a:r>
              <a:rPr lang="en-US" b="0" dirty="0" smtClean="0"/>
              <a:t>along </a:t>
            </a:r>
            <a:r>
              <a:rPr lang="en-US" b="0" dirty="0"/>
              <a:t>the east coast of North America in the North Atlantic Ocean. </a:t>
            </a:r>
            <a:endParaRPr lang="en-US" b="0" dirty="0" smtClean="0"/>
          </a:p>
          <a:p>
            <a:endParaRPr lang="en-US" b="0" dirty="0" smtClean="0"/>
          </a:p>
          <a:p>
            <a:r>
              <a:rPr lang="en-US" b="0" dirty="0" smtClean="0"/>
              <a:t>The </a:t>
            </a:r>
            <a:r>
              <a:rPr lang="en-US" b="0" dirty="0"/>
              <a:t>Red Sea is a </a:t>
            </a:r>
            <a:r>
              <a:rPr lang="en-US" b="0" dirty="0" smtClean="0"/>
              <a:t>seawater inlet with a single connection to the Indian Ocean on the southern end.</a:t>
            </a:r>
            <a:r>
              <a:rPr lang="en-US" b="0" baseline="0" dirty="0" smtClean="0"/>
              <a:t> This is a highly salty </a:t>
            </a:r>
            <a:r>
              <a:rPr lang="en-US" b="0" dirty="0" smtClean="0"/>
              <a:t>small </a:t>
            </a:r>
            <a:r>
              <a:rPr lang="en-US" b="0" dirty="0"/>
              <a:t>body of water, sandwiched in between Africa and Saudi Arabia. Both of these features are still visible up to 500 meters depth. </a:t>
            </a:r>
          </a:p>
          <a:p>
            <a:endParaRPr lang="en-US" b="1" dirty="0"/>
          </a:p>
          <a:p>
            <a:r>
              <a:rPr lang="en-US" b="1" dirty="0"/>
              <a:t>How does ocean temperature relate to sea level rise (SLR)?</a:t>
            </a:r>
            <a:endParaRPr lang="en-US" b="0" dirty="0"/>
          </a:p>
          <a:p>
            <a:r>
              <a:rPr lang="en-US" b="0" dirty="0"/>
              <a:t>Ocean temperature relates to sea level rise </a:t>
            </a:r>
            <a:r>
              <a:rPr lang="en-US" b="0" dirty="0" smtClean="0"/>
              <a:t>through the process</a:t>
            </a:r>
            <a:r>
              <a:rPr lang="en-US" b="0" baseline="0" dirty="0" smtClean="0"/>
              <a:t> of </a:t>
            </a:r>
            <a:r>
              <a:rPr lang="en-US" b="0" dirty="0" smtClean="0"/>
              <a:t>thermal </a:t>
            </a:r>
            <a:r>
              <a:rPr lang="en-US" b="0" dirty="0"/>
              <a:t>expansion. As water heats up, the H2O molecules begin to excite/vibrate and expand. </a:t>
            </a:r>
            <a:r>
              <a:rPr lang="en-US" b="0" dirty="0" smtClean="0"/>
              <a:t>Until recently thermal </a:t>
            </a:r>
            <a:r>
              <a:rPr lang="en-US" b="0" dirty="0"/>
              <a:t>expansion was the main driver of SLR. However, as the atmospheric temperatures </a:t>
            </a:r>
            <a:r>
              <a:rPr lang="en-US" b="0" dirty="0" smtClean="0"/>
              <a:t>increase</a:t>
            </a:r>
            <a:r>
              <a:rPr lang="en-US" b="0" baseline="0" dirty="0" smtClean="0"/>
              <a:t> and oceans warm,</a:t>
            </a:r>
            <a:r>
              <a:rPr lang="en-US" b="0" dirty="0" smtClean="0"/>
              <a:t> </a:t>
            </a:r>
            <a:r>
              <a:rPr lang="en-US" b="0" dirty="0"/>
              <a:t>ice sheets and glaciers are now contributing about the same amount to SLR as thermal expansion. </a:t>
            </a:r>
          </a:p>
          <a:p>
            <a:endParaRPr lang="en-US" b="1" dirty="0"/>
          </a:p>
          <a:p>
            <a:r>
              <a:rPr lang="en-US" b="1" dirty="0"/>
              <a:t>At what depth is the </a:t>
            </a:r>
            <a:r>
              <a:rPr lang="en-US" b="1" dirty="0" smtClean="0"/>
              <a:t>majority of warm </a:t>
            </a:r>
            <a:r>
              <a:rPr lang="en-US" b="1" dirty="0"/>
              <a:t>water </a:t>
            </a:r>
            <a:r>
              <a:rPr lang="en-US" b="1" dirty="0" smtClean="0"/>
              <a:t>appear</a:t>
            </a:r>
            <a:r>
              <a:rPr lang="en-US" b="1" baseline="0" dirty="0" smtClean="0"/>
              <a:t> to stop</a:t>
            </a:r>
            <a:r>
              <a:rPr lang="en-US" b="1" dirty="0" smtClean="0"/>
              <a:t>? How</a:t>
            </a:r>
            <a:r>
              <a:rPr lang="en-US" b="1" baseline="0" dirty="0" smtClean="0"/>
              <a:t> could</a:t>
            </a:r>
            <a:r>
              <a:rPr lang="en-US" b="1" dirty="0" smtClean="0"/>
              <a:t> </a:t>
            </a:r>
            <a:r>
              <a:rPr lang="en-US" b="1" dirty="0"/>
              <a:t>this </a:t>
            </a:r>
            <a:r>
              <a:rPr lang="en-US" b="1" dirty="0" smtClean="0"/>
              <a:t>be significant </a:t>
            </a:r>
            <a:r>
              <a:rPr lang="en-US" b="1" dirty="0"/>
              <a:t>in thinking about </a:t>
            </a:r>
            <a:r>
              <a:rPr lang="en-US" b="1" dirty="0" smtClean="0"/>
              <a:t>future sea </a:t>
            </a:r>
            <a:r>
              <a:rPr lang="en-US" b="1" dirty="0"/>
              <a:t>level rise? </a:t>
            </a:r>
            <a:endParaRPr lang="en-US" b="0" dirty="0"/>
          </a:p>
          <a:p>
            <a:r>
              <a:rPr lang="en-US" b="0" dirty="0"/>
              <a:t>Most of the warm water is held in </a:t>
            </a:r>
            <a:r>
              <a:rPr lang="en-US" b="0" dirty="0" smtClean="0"/>
              <a:t>the </a:t>
            </a:r>
            <a:r>
              <a:rPr lang="en-US" b="0" dirty="0"/>
              <a:t>top 200 meters of the surface because it is warmed by the sun and the atmosphere. Warm water being held </a:t>
            </a:r>
            <a:r>
              <a:rPr lang="en-US" b="0" dirty="0" smtClean="0"/>
              <a:t>in this upper layer of the</a:t>
            </a:r>
            <a:r>
              <a:rPr lang="en-US" b="0" baseline="0" dirty="0" smtClean="0"/>
              <a:t> ocean</a:t>
            </a:r>
            <a:r>
              <a:rPr lang="en-US" b="0" dirty="0" smtClean="0"/>
              <a:t> </a:t>
            </a:r>
            <a:r>
              <a:rPr lang="en-US" b="0" dirty="0"/>
              <a:t>means </a:t>
            </a:r>
            <a:r>
              <a:rPr lang="en-US" b="0" dirty="0" smtClean="0"/>
              <a:t>that thermal expansion is only occurring in a small part of the total ocean,</a:t>
            </a:r>
            <a:r>
              <a:rPr lang="en-US" b="0" baseline="0" dirty="0" smtClean="0"/>
              <a:t> however, if our climate continues to warm more of the ocean would be expected to</a:t>
            </a:r>
            <a:r>
              <a:rPr lang="en-US" b="0" dirty="0" smtClean="0"/>
              <a:t> warm</a:t>
            </a:r>
            <a:r>
              <a:rPr lang="en-US" b="0" baseline="0" dirty="0" smtClean="0"/>
              <a:t> and expand </a:t>
            </a:r>
            <a:r>
              <a:rPr lang="en-US" b="0" dirty="0" smtClean="0"/>
              <a:t>contributing towards more </a:t>
            </a:r>
            <a:r>
              <a:rPr lang="en-US" b="0" dirty="0"/>
              <a:t>sea level </a:t>
            </a:r>
            <a:r>
              <a:rPr lang="en-US" b="0" dirty="0" smtClean="0"/>
              <a:t>rise</a:t>
            </a:r>
            <a:r>
              <a:rPr lang="en-US" b="0" baseline="0" dirty="0" smtClean="0"/>
              <a:t> as a result of thermal expansion.</a:t>
            </a:r>
            <a:endParaRPr lang="en-US" b="0" dirty="0"/>
          </a:p>
        </p:txBody>
      </p:sp>
      <p:sp>
        <p:nvSpPr>
          <p:cNvPr id="4" name="Slide Number Placeholder 3"/>
          <p:cNvSpPr>
            <a:spLocks noGrp="1"/>
          </p:cNvSpPr>
          <p:nvPr>
            <p:ph type="sldNum" sz="quarter" idx="5"/>
          </p:nvPr>
        </p:nvSpPr>
        <p:spPr/>
        <p:txBody>
          <a:bodyPr/>
          <a:lstStyle/>
          <a:p>
            <a:fld id="{0864D8C2-8F1E-4141-90BB-9952896E5059}" type="slidenum">
              <a:rPr lang="en-US" smtClean="0"/>
              <a:t>2</a:t>
            </a:fld>
            <a:endParaRPr lang="en-US"/>
          </a:p>
        </p:txBody>
      </p:sp>
    </p:spTree>
    <p:extLst>
      <p:ext uri="{BB962C8B-B14F-4D97-AF65-F5344CB8AC3E}">
        <p14:creationId xmlns:p14="http://schemas.microsoft.com/office/powerpoint/2010/main" val="39252969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What do you notice about the ocean temperature as you increase in depth</a:t>
            </a:r>
            <a:r>
              <a:rPr lang="en-US" b="0" dirty="0"/>
              <a:t>? </a:t>
            </a:r>
          </a:p>
          <a:p>
            <a:r>
              <a:rPr lang="en-US" b="0" dirty="0"/>
              <a:t>As you increase in depth around the polar </a:t>
            </a:r>
            <a:r>
              <a:rPr lang="en-US" b="0" dirty="0" smtClean="0"/>
              <a:t>regions,</a:t>
            </a:r>
            <a:r>
              <a:rPr lang="en-US" b="0" baseline="0" dirty="0" smtClean="0"/>
              <a:t> both </a:t>
            </a:r>
            <a:r>
              <a:rPr lang="en-US" b="0" dirty="0" smtClean="0"/>
              <a:t>the </a:t>
            </a:r>
            <a:r>
              <a:rPr lang="en-US" b="0" dirty="0"/>
              <a:t>southern tip of </a:t>
            </a:r>
            <a:r>
              <a:rPr lang="en-US" b="0" dirty="0" smtClean="0"/>
              <a:t>Greenland and around West Antarctica, </a:t>
            </a:r>
            <a:r>
              <a:rPr lang="en-US" b="0" dirty="0"/>
              <a:t>the water </a:t>
            </a:r>
            <a:r>
              <a:rPr lang="en-US" b="0" dirty="0" smtClean="0"/>
              <a:t>gets</a:t>
            </a:r>
            <a:r>
              <a:rPr lang="en-US" b="0" baseline="0" dirty="0" smtClean="0"/>
              <a:t> colder right at the surface and then warms </a:t>
            </a:r>
            <a:r>
              <a:rPr lang="en-US" b="0" dirty="0" smtClean="0"/>
              <a:t>slightly until</a:t>
            </a:r>
            <a:r>
              <a:rPr lang="en-US" b="0" baseline="0" dirty="0" smtClean="0"/>
              <a:t> you get down to about 1000 meters where it starts to cool again. Be sure to </a:t>
            </a:r>
            <a:r>
              <a:rPr lang="en-US" b="0" baseline="0" dirty="0" err="1" smtClean="0"/>
              <a:t>reclick</a:t>
            </a:r>
            <a:r>
              <a:rPr lang="en-US" b="0" baseline="0" dirty="0" smtClean="0"/>
              <a:t> on the location since it will hold the previous values as you drop down unless you do. </a:t>
            </a:r>
          </a:p>
          <a:p>
            <a:endParaRPr lang="en-US" b="0" dirty="0"/>
          </a:p>
          <a:p>
            <a:r>
              <a:rPr lang="en-US" b="1" dirty="0"/>
              <a:t>How does it differ from the rest of the world’s oceans? </a:t>
            </a:r>
          </a:p>
          <a:p>
            <a:r>
              <a:rPr lang="en-US" b="0" dirty="0"/>
              <a:t>As we saw in the previous activity, increasing in ocean depth resulted in colder water for the rest of the world’s oceans. </a:t>
            </a:r>
          </a:p>
          <a:p>
            <a:endParaRPr lang="en-US" b="1" dirty="0"/>
          </a:p>
          <a:p>
            <a:r>
              <a:rPr lang="en-US" b="1" dirty="0"/>
              <a:t>At what depth is the water the coldest/warmest in </a:t>
            </a:r>
            <a:r>
              <a:rPr lang="en-US" b="1" dirty="0" smtClean="0"/>
              <a:t>Greenland around West</a:t>
            </a:r>
            <a:r>
              <a:rPr lang="en-US" b="1" baseline="0" dirty="0" smtClean="0"/>
              <a:t> Antarctica</a:t>
            </a:r>
            <a:r>
              <a:rPr lang="en-US" b="1" dirty="0" smtClean="0"/>
              <a:t>? </a:t>
            </a:r>
            <a:endParaRPr lang="en-US" b="1" dirty="0"/>
          </a:p>
          <a:p>
            <a:r>
              <a:rPr lang="en-US" b="0" dirty="0"/>
              <a:t>The depth where the majority of the water surrounding </a:t>
            </a:r>
            <a:r>
              <a:rPr lang="en-US" b="0" dirty="0" smtClean="0"/>
              <a:t>these regions </a:t>
            </a:r>
            <a:r>
              <a:rPr lang="en-US" b="0" dirty="0"/>
              <a:t>is the coldest </a:t>
            </a:r>
            <a:r>
              <a:rPr lang="en-US" b="0" dirty="0" smtClean="0"/>
              <a:t>is</a:t>
            </a:r>
            <a:r>
              <a:rPr lang="en-US" b="1" baseline="0" dirty="0" smtClean="0"/>
              <a:t> </a:t>
            </a:r>
            <a:r>
              <a:rPr lang="en-US" b="1" dirty="0" smtClean="0"/>
              <a:t>50 to</a:t>
            </a:r>
            <a:r>
              <a:rPr lang="en-US" b="1" baseline="0" dirty="0" smtClean="0"/>
              <a:t> </a:t>
            </a:r>
            <a:r>
              <a:rPr lang="en-US" b="1" dirty="0" smtClean="0"/>
              <a:t>100 meters down</a:t>
            </a:r>
            <a:r>
              <a:rPr lang="en-US" b="0" dirty="0" smtClean="0"/>
              <a:t>. </a:t>
            </a:r>
            <a:r>
              <a:rPr lang="en-US" b="0" dirty="0"/>
              <a:t>The depth where the majority of the water surrounding </a:t>
            </a:r>
            <a:r>
              <a:rPr lang="en-US" b="0" dirty="0" smtClean="0"/>
              <a:t>these</a:t>
            </a:r>
            <a:r>
              <a:rPr lang="en-US" b="0" baseline="0" dirty="0" smtClean="0"/>
              <a:t> regions</a:t>
            </a:r>
            <a:r>
              <a:rPr lang="en-US" b="0" dirty="0" smtClean="0"/>
              <a:t> </a:t>
            </a:r>
            <a:r>
              <a:rPr lang="en-US" b="0" dirty="0"/>
              <a:t>is the warmest is </a:t>
            </a:r>
            <a:r>
              <a:rPr lang="en-US" b="1" dirty="0" smtClean="0"/>
              <a:t>500 to 1000 meters down</a:t>
            </a:r>
            <a:r>
              <a:rPr lang="en-US" b="0" dirty="0" smtClean="0"/>
              <a:t>. </a:t>
            </a:r>
            <a:endParaRPr lang="en-US" b="0" dirty="0"/>
          </a:p>
          <a:p>
            <a:endParaRPr lang="en-US" b="1" dirty="0"/>
          </a:p>
          <a:p>
            <a:r>
              <a:rPr lang="en-US" b="1" dirty="0"/>
              <a:t>Can you create a hypothesis to explain this? </a:t>
            </a:r>
            <a:endParaRPr lang="en-US" b="0" dirty="0"/>
          </a:p>
          <a:p>
            <a:r>
              <a:rPr lang="en-US" b="0" dirty="0" smtClean="0"/>
              <a:t>The surface water </a:t>
            </a:r>
            <a:r>
              <a:rPr lang="en-US" b="0" dirty="0"/>
              <a:t>surrounding </a:t>
            </a:r>
            <a:r>
              <a:rPr lang="en-US" b="0" dirty="0" smtClean="0"/>
              <a:t>Greenland &amp; West Antarctica </a:t>
            </a:r>
            <a:r>
              <a:rPr lang="en-US" b="0" dirty="0"/>
              <a:t>is </a:t>
            </a:r>
            <a:r>
              <a:rPr lang="en-US" b="0" dirty="0" smtClean="0"/>
              <a:t>cold from glacier and</a:t>
            </a:r>
            <a:r>
              <a:rPr lang="en-US" b="0" baseline="0" dirty="0" smtClean="0"/>
              <a:t> ice melt. The</a:t>
            </a:r>
            <a:r>
              <a:rPr lang="en-US" b="0" dirty="0" smtClean="0"/>
              <a:t> </a:t>
            </a:r>
            <a:r>
              <a:rPr lang="en-US" b="0" dirty="0"/>
              <a:t>water gets warmer with increased depth </a:t>
            </a:r>
            <a:r>
              <a:rPr lang="en-US" b="0" dirty="0" smtClean="0"/>
              <a:t>until about</a:t>
            </a:r>
            <a:r>
              <a:rPr lang="en-US" b="0" baseline="0" dirty="0" smtClean="0"/>
              <a:t> 1000 meters of depth, </a:t>
            </a:r>
            <a:r>
              <a:rPr lang="en-US" b="0" dirty="0" smtClean="0"/>
              <a:t>unlike </a:t>
            </a:r>
            <a:r>
              <a:rPr lang="en-US" b="0" dirty="0"/>
              <a:t>the rest of the world’s oceans that gets </a:t>
            </a:r>
            <a:r>
              <a:rPr lang="en-US" b="0" dirty="0" smtClean="0"/>
              <a:t>increasingly colder with </a:t>
            </a:r>
            <a:r>
              <a:rPr lang="en-US" b="0" dirty="0"/>
              <a:t>depth. When considering the driver for this phenomenon, an important thing to note is that fresh water is less dense than salt water. As Greenland’s glaciers melt, the </a:t>
            </a:r>
            <a:r>
              <a:rPr lang="en-US" b="0" dirty="0" smtClean="0"/>
              <a:t>fresh, less dense, and </a:t>
            </a:r>
            <a:r>
              <a:rPr lang="en-US" b="0" dirty="0"/>
              <a:t>very cold melt water remains at the surface. </a:t>
            </a:r>
            <a:r>
              <a:rPr lang="en-US" b="0" dirty="0" smtClean="0"/>
              <a:t>As</a:t>
            </a:r>
            <a:r>
              <a:rPr lang="en-US" b="0" baseline="0" dirty="0" smtClean="0"/>
              <a:t> </a:t>
            </a:r>
            <a:r>
              <a:rPr lang="en-US" b="0" dirty="0" smtClean="0"/>
              <a:t>ocean circulation is bringing warm salty</a:t>
            </a:r>
            <a:r>
              <a:rPr lang="en-US" b="0" baseline="0" dirty="0" smtClean="0"/>
              <a:t> </a:t>
            </a:r>
            <a:r>
              <a:rPr lang="en-US" b="0" dirty="0" smtClean="0"/>
              <a:t>water from the equatorial regions north (and south) to</a:t>
            </a:r>
            <a:r>
              <a:rPr lang="en-US" b="0" baseline="0" dirty="0" smtClean="0"/>
              <a:t> the polar regions it meets this cold fresh water melt and it is forced down by density pulling the warm water down. This same phenomena occurs at both poles.</a:t>
            </a:r>
            <a:endParaRPr lang="en-US" b="1" dirty="0"/>
          </a:p>
        </p:txBody>
      </p:sp>
      <p:sp>
        <p:nvSpPr>
          <p:cNvPr id="4" name="Slide Number Placeholder 3"/>
          <p:cNvSpPr>
            <a:spLocks noGrp="1"/>
          </p:cNvSpPr>
          <p:nvPr>
            <p:ph type="sldNum" sz="quarter" idx="5"/>
          </p:nvPr>
        </p:nvSpPr>
        <p:spPr/>
        <p:txBody>
          <a:bodyPr/>
          <a:lstStyle/>
          <a:p>
            <a:fld id="{0864D8C2-8F1E-4141-90BB-9952896E5059}" type="slidenum">
              <a:rPr lang="en-US" smtClean="0"/>
              <a:t>3</a:t>
            </a:fld>
            <a:endParaRPr lang="en-US"/>
          </a:p>
        </p:txBody>
      </p:sp>
    </p:spTree>
    <p:extLst>
      <p:ext uri="{BB962C8B-B14F-4D97-AF65-F5344CB8AC3E}">
        <p14:creationId xmlns:p14="http://schemas.microsoft.com/office/powerpoint/2010/main" val="150092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Where is the warming occurring at the greatest rate? </a:t>
            </a:r>
          </a:p>
          <a:p>
            <a:r>
              <a:rPr lang="en-US" b="0" dirty="0"/>
              <a:t>Atmospheric warming is occurring at the greatest rate in the Arctic (north pole)</a:t>
            </a:r>
            <a:r>
              <a:rPr lang="en-US" b="0" dirty="0" smtClean="0"/>
              <a:t>. A major cause</a:t>
            </a:r>
            <a:r>
              <a:rPr lang="en-US" b="0" baseline="0" dirty="0" smtClean="0"/>
              <a:t> is polar feedbacks. Loss of glacial ice on land, and sea ice on the Arctic Ocean is reducing the albedo (white reflective quality that ice provides) and causing more heat energy to be absorbed than reflected back to space. The more dark land and ocean that opens up the faster this process occurs. </a:t>
            </a:r>
          </a:p>
          <a:p>
            <a:endParaRPr lang="en-US" b="1" dirty="0"/>
          </a:p>
          <a:p>
            <a:r>
              <a:rPr lang="en-US" b="1" dirty="0"/>
              <a:t>How might this affect sea levels? </a:t>
            </a:r>
          </a:p>
          <a:p>
            <a:r>
              <a:rPr lang="en-US" b="0" dirty="0"/>
              <a:t>The exponential warming of the Arctic is melting the ice sheets and glaciers (land ice) contributing to SLR. Historically, thermal expansion was the main driver of SLR. However, as the atmospheric temperatures increase, ice sheets and glaciers are now contributing about the same amount to SLR as thermal expansion. </a:t>
            </a:r>
          </a:p>
        </p:txBody>
      </p:sp>
      <p:sp>
        <p:nvSpPr>
          <p:cNvPr id="4" name="Slide Number Placeholder 3"/>
          <p:cNvSpPr>
            <a:spLocks noGrp="1"/>
          </p:cNvSpPr>
          <p:nvPr>
            <p:ph type="sldNum" sz="quarter" idx="5"/>
          </p:nvPr>
        </p:nvSpPr>
        <p:spPr/>
        <p:txBody>
          <a:bodyPr/>
          <a:lstStyle/>
          <a:p>
            <a:fld id="{0864D8C2-8F1E-4141-90BB-9952896E5059}" type="slidenum">
              <a:rPr lang="en-US" smtClean="0"/>
              <a:t>4</a:t>
            </a:fld>
            <a:endParaRPr lang="en-US"/>
          </a:p>
        </p:txBody>
      </p:sp>
    </p:spTree>
    <p:extLst>
      <p:ext uri="{BB962C8B-B14F-4D97-AF65-F5344CB8AC3E}">
        <p14:creationId xmlns:p14="http://schemas.microsoft.com/office/powerpoint/2010/main" val="22964165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Where is </a:t>
            </a:r>
            <a:r>
              <a:rPr lang="en-US" b="1" dirty="0" smtClean="0"/>
              <a:t>sea level rising the most on the East Coast</a:t>
            </a:r>
            <a:r>
              <a:rPr lang="en-US" b="1" baseline="0" dirty="0" smtClean="0"/>
              <a:t> of the U.S.</a:t>
            </a:r>
            <a:r>
              <a:rPr lang="en-US" b="1" dirty="0" smtClean="0"/>
              <a:t>? </a:t>
            </a:r>
            <a:endParaRPr lang="en-US" b="1" dirty="0"/>
          </a:p>
          <a:p>
            <a:r>
              <a:rPr lang="en-US" b="0" dirty="0"/>
              <a:t>Atmospheric warming is occurring at the greatest rate in the Arctic (north pole)</a:t>
            </a:r>
            <a:r>
              <a:rPr lang="en-US" b="0" dirty="0" smtClean="0"/>
              <a:t>. A major cause</a:t>
            </a:r>
            <a:r>
              <a:rPr lang="en-US" b="0" baseline="0" dirty="0" smtClean="0"/>
              <a:t> is polar feedbacks. Loss of glacial ice on land, and sea ice on the Arctic Ocean is reducing the albedo (white reflective quality that ice provides) and causing more heat energy to be absorbed than reflected back to space. The more dark land and ocean that opens up the faster this process occurs. </a:t>
            </a:r>
          </a:p>
          <a:p>
            <a:endParaRPr lang="en-US" b="1" dirty="0"/>
          </a:p>
          <a:p>
            <a:r>
              <a:rPr lang="en-US" b="1" dirty="0"/>
              <a:t>How might this affect sea levels? </a:t>
            </a:r>
          </a:p>
          <a:p>
            <a:r>
              <a:rPr lang="en-US" b="0" dirty="0"/>
              <a:t>The exponential warming of the Arctic is melting the ice sheets and glaciers (land ice) contributing to SLR. Historically, thermal expansion was the main driver of SLR. However, as the atmospheric temperatures increase, ice sheets and glaciers are now contributing about the same amount to SLR as thermal expansion. </a:t>
            </a:r>
          </a:p>
        </p:txBody>
      </p:sp>
      <p:sp>
        <p:nvSpPr>
          <p:cNvPr id="4" name="Slide Number Placeholder 3"/>
          <p:cNvSpPr>
            <a:spLocks noGrp="1"/>
          </p:cNvSpPr>
          <p:nvPr>
            <p:ph type="sldNum" sz="quarter" idx="5"/>
          </p:nvPr>
        </p:nvSpPr>
        <p:spPr/>
        <p:txBody>
          <a:bodyPr/>
          <a:lstStyle/>
          <a:p>
            <a:fld id="{0864D8C2-8F1E-4141-90BB-9952896E5059}" type="slidenum">
              <a:rPr lang="en-US" smtClean="0"/>
              <a:t>5</a:t>
            </a:fld>
            <a:endParaRPr lang="en-US"/>
          </a:p>
        </p:txBody>
      </p:sp>
    </p:spTree>
    <p:extLst>
      <p:ext uri="{BB962C8B-B14F-4D97-AF65-F5344CB8AC3E}">
        <p14:creationId xmlns:p14="http://schemas.microsoft.com/office/powerpoint/2010/main" val="22964165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Where do you find sea level rising the most? </a:t>
            </a:r>
          </a:p>
          <a:p>
            <a:r>
              <a:rPr lang="en-US" b="0" dirty="0"/>
              <a:t>From the existing tide station data, </a:t>
            </a:r>
            <a:r>
              <a:rPr lang="en-US" b="1" dirty="0"/>
              <a:t>Eugene Island in Louisiana</a:t>
            </a:r>
            <a:r>
              <a:rPr lang="en-US" b="0" dirty="0"/>
              <a:t> is rising the most in the United States and in the World at </a:t>
            </a:r>
            <a:r>
              <a:rPr lang="en-US" b="1" dirty="0" smtClean="0"/>
              <a:t>9.65 mm</a:t>
            </a:r>
            <a:r>
              <a:rPr lang="en-US" b="1" dirty="0"/>
              <a:t>/year.</a:t>
            </a:r>
            <a:endParaRPr lang="en-US" b="0" dirty="0"/>
          </a:p>
          <a:p>
            <a:endParaRPr lang="en-US" b="1" dirty="0"/>
          </a:p>
          <a:p>
            <a:r>
              <a:rPr lang="en-US" b="1" dirty="0"/>
              <a:t>Can you create a hypothesis to explain this? </a:t>
            </a:r>
          </a:p>
          <a:p>
            <a:r>
              <a:rPr lang="en-US" b="0" dirty="0"/>
              <a:t>Sea level rise is driven by thermal expansion and the melting of ice sheets and glaciers. The first thing that is important to identify is that sea level is not rising uniformly across the world. Therefore, this refutes the “bath tub” model that when you add more water to the world’s oceans from melting ice (like filling up a bathtub), that sea level will rise evenly. Since Eugene Island, Louisiana is already so close to sea level, they are extremely vulnerable to sea level rise. The combination of subsiding </a:t>
            </a:r>
            <a:r>
              <a:rPr lang="en-US" b="0" dirty="0" smtClean="0"/>
              <a:t>land due to compaction of delta plain</a:t>
            </a:r>
            <a:r>
              <a:rPr lang="en-US" b="0" baseline="0" dirty="0" smtClean="0"/>
              <a:t> deposited during the Holocene, </a:t>
            </a:r>
            <a:r>
              <a:rPr lang="en-US" b="0" dirty="0" smtClean="0"/>
              <a:t>erosion</a:t>
            </a:r>
            <a:r>
              <a:rPr lang="en-US" b="0" dirty="0"/>
              <a:t>, and the rising of seas </a:t>
            </a:r>
            <a:r>
              <a:rPr lang="en-US" b="0" dirty="0" smtClean="0"/>
              <a:t>are</a:t>
            </a:r>
            <a:r>
              <a:rPr lang="en-US" b="0" baseline="0" dirty="0" smtClean="0"/>
              <a:t> part of the equation and </a:t>
            </a:r>
            <a:r>
              <a:rPr lang="en-US" b="0" dirty="0" smtClean="0"/>
              <a:t>will </a:t>
            </a:r>
            <a:r>
              <a:rPr lang="en-US" b="0" dirty="0"/>
              <a:t>continue to threaten Louisiana with water damage. </a:t>
            </a:r>
          </a:p>
          <a:p>
            <a:endParaRPr lang="en-US" b="1" dirty="0"/>
          </a:p>
          <a:p>
            <a:r>
              <a:rPr lang="en-US" b="1" dirty="0"/>
              <a:t>Where do you find sea level is falling? </a:t>
            </a:r>
          </a:p>
          <a:p>
            <a:r>
              <a:rPr lang="en-US" b="0" dirty="0"/>
              <a:t>It appears that sea level is falling in a variety of places around the world, but it is primarily falling in the Arctic region. Sea level is “falling” the most in </a:t>
            </a:r>
            <a:r>
              <a:rPr lang="en-US" b="1" dirty="0"/>
              <a:t>Skagway, Alaska at -17.59 mm/year</a:t>
            </a:r>
            <a:r>
              <a:rPr lang="en-US" b="0" dirty="0" smtClean="0"/>
              <a:t>.* Alaska is a complex situation (see Note below) so  before</a:t>
            </a:r>
            <a:r>
              <a:rPr lang="en-US" b="0" baseline="0" dirty="0" smtClean="0"/>
              <a:t> you move to the next discussion have them identify other areas in the Arctic (like Scandinavia) that are exhibiting falling sea level for the </a:t>
            </a:r>
            <a:r>
              <a:rPr lang="en-US" b="0" baseline="0" dirty="0" err="1" smtClean="0"/>
              <a:t>isostatic</a:t>
            </a:r>
            <a:r>
              <a:rPr lang="en-US" b="0" baseline="0" dirty="0" smtClean="0"/>
              <a:t> rebound discussion.</a:t>
            </a:r>
            <a:endParaRPr lang="en-US" b="0" dirty="0"/>
          </a:p>
          <a:p>
            <a:endParaRPr lang="en-US" b="1" dirty="0"/>
          </a:p>
          <a:p>
            <a:r>
              <a:rPr lang="en-US" b="1" dirty="0"/>
              <a:t>Can you create a hypothesis to explain this? </a:t>
            </a:r>
          </a:p>
          <a:p>
            <a:r>
              <a:rPr lang="en-US" b="0" dirty="0"/>
              <a:t>If you’re students are stuck, you can help them produce a hypothesis with these question prompts: First, have your students think about characteristics of the Arctic. How has global warming changed the </a:t>
            </a:r>
            <a:r>
              <a:rPr lang="en-US" b="0" dirty="0" smtClean="0"/>
              <a:t>physical</a:t>
            </a:r>
            <a:r>
              <a:rPr lang="en-US" b="0" baseline="0" dirty="0" smtClean="0"/>
              <a:t> environment </a:t>
            </a:r>
            <a:r>
              <a:rPr lang="en-US" b="0" dirty="0" smtClean="0"/>
              <a:t>in </a:t>
            </a:r>
            <a:r>
              <a:rPr lang="en-US" b="0" dirty="0"/>
              <a:t>these areas? As a result, how could the land respond to the changes that global warming has had on the polar regions?  </a:t>
            </a:r>
          </a:p>
          <a:p>
            <a:endParaRPr lang="en-US" b="0" dirty="0"/>
          </a:p>
          <a:p>
            <a:r>
              <a:rPr lang="en-US" b="0" dirty="0"/>
              <a:t>Now discuss: could sea level actually be falling? Although the tide stations are reporting negative rates sea level change, the amount of water in the ocean is not decreasing. It is perceived that sea level is “falling” due to a phenomena called </a:t>
            </a:r>
            <a:r>
              <a:rPr lang="en-US" b="1" dirty="0"/>
              <a:t>isostatic rebound</a:t>
            </a:r>
            <a:r>
              <a:rPr lang="en-US" b="0" dirty="0"/>
              <a:t>. Isostatic rebound is the rise of land masses after the lifting of the huge weight of ice sheets during the last glacial period, which had caused isostatic depression. The deformation of the earth’s crust is a response to the changes in ice mass distribution. After the ice melted and a massive weight has been lifted off of these area, the land is slowly rising up which makes it look as if the sea level is falling. </a:t>
            </a:r>
            <a:endParaRPr lang="en-US" b="0" dirty="0" smtClean="0"/>
          </a:p>
          <a:p>
            <a:endParaRPr lang="en-US" b="0" dirty="0" smtClean="0"/>
          </a:p>
          <a:p>
            <a:r>
              <a:rPr lang="en-US" b="0" dirty="0" smtClean="0"/>
              <a:t>*</a:t>
            </a:r>
            <a:r>
              <a:rPr lang="en-US" b="1" dirty="0" smtClean="0"/>
              <a:t>Note</a:t>
            </a:r>
            <a:r>
              <a:rPr lang="en-US" b="0" dirty="0" smtClean="0"/>
              <a:t> that Skagway</a:t>
            </a:r>
            <a:r>
              <a:rPr lang="en-US" b="0" baseline="0" dirty="0" smtClean="0"/>
              <a:t> Alaska is a bit of a complicated story since Alaska lies on a plate boundary and is being affected by uplift and subsidence from a boundary collision.</a:t>
            </a:r>
            <a:endParaRPr lang="en-US" b="0" dirty="0"/>
          </a:p>
        </p:txBody>
      </p:sp>
      <p:sp>
        <p:nvSpPr>
          <p:cNvPr id="4" name="Slide Number Placeholder 3"/>
          <p:cNvSpPr>
            <a:spLocks noGrp="1"/>
          </p:cNvSpPr>
          <p:nvPr>
            <p:ph type="sldNum" sz="quarter" idx="5"/>
          </p:nvPr>
        </p:nvSpPr>
        <p:spPr/>
        <p:txBody>
          <a:bodyPr/>
          <a:lstStyle/>
          <a:p>
            <a:fld id="{0864D8C2-8F1E-4141-90BB-9952896E5059}" type="slidenum">
              <a:rPr lang="en-US" smtClean="0"/>
              <a:t>6</a:t>
            </a:fld>
            <a:endParaRPr lang="en-US"/>
          </a:p>
        </p:txBody>
      </p:sp>
    </p:spTree>
    <p:extLst>
      <p:ext uri="{BB962C8B-B14F-4D97-AF65-F5344CB8AC3E}">
        <p14:creationId xmlns:p14="http://schemas.microsoft.com/office/powerpoint/2010/main" val="5311067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What are the areas that are most severely impacted by flooding? </a:t>
            </a:r>
          </a:p>
          <a:p>
            <a:r>
              <a:rPr lang="en-US" b="0" dirty="0"/>
              <a:t>The areas that are most severely impacted by flooding are Louisiana (and the Gulf of Mexico), Florida, Georgia, North and South Carolina, and Virginia. </a:t>
            </a:r>
          </a:p>
          <a:p>
            <a:endParaRPr lang="en-US" b="0" dirty="0"/>
          </a:p>
          <a:p>
            <a:r>
              <a:rPr lang="en-US" b="1" dirty="0"/>
              <a:t>How might this impact the residents in these areas?</a:t>
            </a:r>
          </a:p>
          <a:p>
            <a:r>
              <a:rPr lang="en-US" b="0" dirty="0"/>
              <a:t>The residents in these areas are directly impacted by residential flooding. If their houses are located in a flood zone, they are vulnerable to nuisance flooding (flooding with high tides and excessive rain), storm surges, and sea level rise. Coastal flooding also impacts the economics of the area (tourism, imports/exports, inability to complete outdoor work, etc.). Flooding and standing water could increase vector borne diseases by mosquitos. In areas of agriculture, excess rain and flooding can ruin crops. Flooding and storm surge can cause expensive damage to infrastructure. It can also destroy public transportation (i.e. subways in NYC) and cause serious delays and halts to transportation as a whole (i.e. car traffic, airlines, trains). In extreme flooding cases, injury and death are a consequence. These are just a few examples of the consequences of coastal flooding. Important to note that coastal flooding doesn’t just impact the area at risk; it can indirectly impact the country as a whole!  </a:t>
            </a:r>
          </a:p>
          <a:p>
            <a:endParaRPr lang="en-US" b="1" dirty="0"/>
          </a:p>
          <a:p>
            <a:r>
              <a:rPr lang="en-US" b="1" dirty="0"/>
              <a:t>What do you see that surprises you? </a:t>
            </a:r>
          </a:p>
          <a:p>
            <a:r>
              <a:rPr lang="en-US" b="0" dirty="0"/>
              <a:t>Opportunity for discussion! Maybe some students didn’t realize that some northern areas were prone to current/future flooding. </a:t>
            </a:r>
          </a:p>
        </p:txBody>
      </p:sp>
      <p:sp>
        <p:nvSpPr>
          <p:cNvPr id="4" name="Slide Number Placeholder 3"/>
          <p:cNvSpPr>
            <a:spLocks noGrp="1"/>
          </p:cNvSpPr>
          <p:nvPr>
            <p:ph type="sldNum" sz="quarter" idx="5"/>
          </p:nvPr>
        </p:nvSpPr>
        <p:spPr/>
        <p:txBody>
          <a:bodyPr/>
          <a:lstStyle/>
          <a:p>
            <a:fld id="{0864D8C2-8F1E-4141-90BB-9952896E5059}" type="slidenum">
              <a:rPr lang="en-US" smtClean="0"/>
              <a:t>7</a:t>
            </a:fld>
            <a:endParaRPr lang="en-US"/>
          </a:p>
        </p:txBody>
      </p:sp>
    </p:spTree>
    <p:extLst>
      <p:ext uri="{BB962C8B-B14F-4D97-AF65-F5344CB8AC3E}">
        <p14:creationId xmlns:p14="http://schemas.microsoft.com/office/powerpoint/2010/main" val="16921665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How does this map relate to sea level rise? </a:t>
            </a:r>
          </a:p>
          <a:p>
            <a:r>
              <a:rPr lang="en-US" b="0" dirty="0"/>
              <a:t>Majority of the areas of extreme sea level rise correspond to high population density. </a:t>
            </a:r>
          </a:p>
          <a:p>
            <a:endParaRPr lang="en-US" b="1" dirty="0"/>
          </a:p>
          <a:p>
            <a:r>
              <a:rPr lang="en-US" b="1" dirty="0"/>
              <a:t>Which areas have high-density population and are vulnerable to sea level rise?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Areas of high population density correspond with high sea level rise such as some parts of Japan, Philippines, parts of eastern China, parts of India, Yemen, the states along the Gulf of Mexico, east coast (especially the northeast) of the United States. Areas that are particularly vulnerable are developing, low- and lower-middle income countries that suffer from rising seas and have high population density. </a:t>
            </a:r>
            <a:endParaRPr lang="en-US" b="1" dirty="0"/>
          </a:p>
          <a:p>
            <a:endParaRPr lang="en-US" b="1" dirty="0"/>
          </a:p>
          <a:p>
            <a:r>
              <a:rPr lang="en-US" b="1" dirty="0"/>
              <a:t>Are there possible mitigation strategies that you can think of for the high density and vulnerable populations? </a:t>
            </a:r>
          </a:p>
          <a:p>
            <a:r>
              <a:rPr lang="en-US" b="0" dirty="0"/>
              <a:t>Some possible flood mitigation strategies include raising the foundation of houses or putting houses on stilts, raising roads, storm water pumps, seawalls, and natural barriers (i.e. marshes, mangroves, corals, oyster beds) and flood management (i.e. maintaining the natural environment so the soil absorbs the flood water, permeable pavement, vegetation islands, rain gardens, green roofs, etc.). In some cases, retreat is the best option because the area will continually flood year after year and cause costly damage and death. </a:t>
            </a:r>
          </a:p>
        </p:txBody>
      </p:sp>
      <p:sp>
        <p:nvSpPr>
          <p:cNvPr id="4" name="Slide Number Placeholder 3"/>
          <p:cNvSpPr>
            <a:spLocks noGrp="1"/>
          </p:cNvSpPr>
          <p:nvPr>
            <p:ph type="sldNum" sz="quarter" idx="5"/>
          </p:nvPr>
        </p:nvSpPr>
        <p:spPr/>
        <p:txBody>
          <a:bodyPr/>
          <a:lstStyle/>
          <a:p>
            <a:fld id="{0864D8C2-8F1E-4141-90BB-9952896E5059}" type="slidenum">
              <a:rPr lang="en-US" smtClean="0"/>
              <a:t>8</a:t>
            </a:fld>
            <a:endParaRPr lang="en-US"/>
          </a:p>
        </p:txBody>
      </p:sp>
    </p:spTree>
    <p:extLst>
      <p:ext uri="{BB962C8B-B14F-4D97-AF65-F5344CB8AC3E}">
        <p14:creationId xmlns:p14="http://schemas.microsoft.com/office/powerpoint/2010/main" val="2927766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What do you think about this </a:t>
            </a:r>
            <a:r>
              <a:rPr lang="en-US" b="1" dirty="0" smtClean="0"/>
              <a:t>map,</a:t>
            </a:r>
            <a:r>
              <a:rPr lang="en-US" b="1" baseline="0" dirty="0" smtClean="0"/>
              <a:t> d</a:t>
            </a:r>
            <a:r>
              <a:rPr lang="en-US" b="1" dirty="0" smtClean="0"/>
              <a:t>oes </a:t>
            </a:r>
            <a:r>
              <a:rPr lang="en-US" b="1" dirty="0"/>
              <a:t>anything about this map surprise you? Does this map generate any questions? </a:t>
            </a:r>
            <a:endParaRPr lang="en-US" b="0" dirty="0"/>
          </a:p>
          <a:p>
            <a:r>
              <a:rPr lang="en-US" b="0" dirty="0"/>
              <a:t>This map is an index of the human influence on the Earth with 0-1 (green) being the least impacted and 80-100 (black) showing extremely high impact. </a:t>
            </a:r>
          </a:p>
          <a:p>
            <a:r>
              <a:rPr lang="en-US" b="0" dirty="0"/>
              <a:t>Students maybe surprised by some of the high or low impact of some areas throughout the world. </a:t>
            </a:r>
          </a:p>
          <a:p>
            <a:r>
              <a:rPr lang="en-US" b="0" dirty="0"/>
              <a:t>Some students may wonder how this map was generated: “To compute the index, a range of areas are included, merging our effect on different types of biomes or ecosystems (such as how humans have affected or altered ecosystems like tropical forests, or deserts), with that of larger overall human influences on Earth such as settlements, access, landscapes transformation (deforestation) and infrastructure (paving) For each area, these factors are consolidated into this one index measurement.” </a:t>
            </a:r>
          </a:p>
          <a:p>
            <a:endParaRPr lang="en-US" b="0" dirty="0"/>
          </a:p>
          <a:p>
            <a:r>
              <a:rPr lang="en-US" b="0" dirty="0"/>
              <a:t>This is a good time to spark discussion about the data and the map. </a:t>
            </a:r>
            <a:r>
              <a:rPr lang="en-US" b="0" dirty="0" smtClean="0"/>
              <a:t>Zooming into your own community consider the impact level and discuss</a:t>
            </a:r>
            <a:r>
              <a:rPr lang="en-US" b="0" baseline="0" dirty="0" smtClean="0"/>
              <a:t> how it might have ended up with that rating. Are there changes that could be made to reduce the impact?</a:t>
            </a:r>
            <a:endParaRPr lang="en-US" b="0" dirty="0"/>
          </a:p>
          <a:p>
            <a:endParaRPr lang="en-US" b="0" dirty="0"/>
          </a:p>
          <a:p>
            <a:r>
              <a:rPr lang="en-US" b="1" dirty="0"/>
              <a:t>How does it relate to the population density map? </a:t>
            </a:r>
          </a:p>
          <a:p>
            <a:r>
              <a:rPr lang="en-US" b="0" dirty="0"/>
              <a:t>Areas of the highest population densities have corresponding high human impact. That shouldn’t </a:t>
            </a:r>
            <a:r>
              <a:rPr lang="en-US" b="0"/>
              <a:t>be </a:t>
            </a:r>
            <a:r>
              <a:rPr lang="en-US" b="0" smtClean="0"/>
              <a:t>surprising</a:t>
            </a:r>
            <a:r>
              <a:rPr lang="en-US" b="0" dirty="0"/>
              <a:t>. With higher populations, cities/towns need to change the natural land to develop infrastructure, homes, and methods of transportation to accommodate lots of people. </a:t>
            </a:r>
          </a:p>
          <a:p>
            <a:endParaRPr lang="en-US" b="1" dirty="0"/>
          </a:p>
          <a:p>
            <a:r>
              <a:rPr lang="en-US" b="1" dirty="0"/>
              <a:t>How might it relate to sea level rise?</a:t>
            </a:r>
          </a:p>
          <a:p>
            <a:r>
              <a:rPr lang="en-US" b="0" dirty="0"/>
              <a:t>Areas with a high index (black to red) are expected to be less resilient in the face of sea level rise as they would be more highly paved, developed, and settled. </a:t>
            </a:r>
          </a:p>
        </p:txBody>
      </p:sp>
      <p:sp>
        <p:nvSpPr>
          <p:cNvPr id="4" name="Slide Number Placeholder 3"/>
          <p:cNvSpPr>
            <a:spLocks noGrp="1"/>
          </p:cNvSpPr>
          <p:nvPr>
            <p:ph type="sldNum" sz="quarter" idx="5"/>
          </p:nvPr>
        </p:nvSpPr>
        <p:spPr/>
        <p:txBody>
          <a:bodyPr/>
          <a:lstStyle/>
          <a:p>
            <a:fld id="{0864D8C2-8F1E-4141-90BB-9952896E5059}" type="slidenum">
              <a:rPr lang="en-US" smtClean="0"/>
              <a:t>9</a:t>
            </a:fld>
            <a:endParaRPr lang="en-US"/>
          </a:p>
        </p:txBody>
      </p:sp>
    </p:spTree>
    <p:extLst>
      <p:ext uri="{BB962C8B-B14F-4D97-AF65-F5344CB8AC3E}">
        <p14:creationId xmlns:p14="http://schemas.microsoft.com/office/powerpoint/2010/main" val="3615864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7C4BC40-CF1E-8348-845F-057B0772B641}" type="datetimeFigureOut">
              <a:rPr lang="en-US" smtClean="0"/>
              <a:t>10/3/19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C103-5733-1549-98CC-6B40D761BE77}" type="slidenum">
              <a:rPr lang="en-US" smtClean="0"/>
              <a:t>‹#›</a:t>
            </a:fld>
            <a:endParaRPr lang="en-US"/>
          </a:p>
        </p:txBody>
      </p:sp>
    </p:spTree>
    <p:extLst>
      <p:ext uri="{BB962C8B-B14F-4D97-AF65-F5344CB8AC3E}">
        <p14:creationId xmlns:p14="http://schemas.microsoft.com/office/powerpoint/2010/main" val="649187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C4BC40-CF1E-8348-845F-057B0772B641}" type="datetimeFigureOut">
              <a:rPr lang="en-US" smtClean="0"/>
              <a:t>10/3/19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C103-5733-1549-98CC-6B40D761BE77}" type="slidenum">
              <a:rPr lang="en-US" smtClean="0"/>
              <a:t>‹#›</a:t>
            </a:fld>
            <a:endParaRPr lang="en-US"/>
          </a:p>
        </p:txBody>
      </p:sp>
    </p:spTree>
    <p:extLst>
      <p:ext uri="{BB962C8B-B14F-4D97-AF65-F5344CB8AC3E}">
        <p14:creationId xmlns:p14="http://schemas.microsoft.com/office/powerpoint/2010/main" val="265243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C4BC40-CF1E-8348-845F-057B0772B641}" type="datetimeFigureOut">
              <a:rPr lang="en-US" smtClean="0"/>
              <a:t>10/3/19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C103-5733-1549-98CC-6B40D761BE77}" type="slidenum">
              <a:rPr lang="en-US" smtClean="0"/>
              <a:t>‹#›</a:t>
            </a:fld>
            <a:endParaRPr lang="en-US"/>
          </a:p>
        </p:txBody>
      </p:sp>
    </p:spTree>
    <p:extLst>
      <p:ext uri="{BB962C8B-B14F-4D97-AF65-F5344CB8AC3E}">
        <p14:creationId xmlns:p14="http://schemas.microsoft.com/office/powerpoint/2010/main" val="116600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C4BC40-CF1E-8348-845F-057B0772B641}" type="datetimeFigureOut">
              <a:rPr lang="en-US" smtClean="0"/>
              <a:t>10/3/19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C103-5733-1549-98CC-6B40D761BE77}" type="slidenum">
              <a:rPr lang="en-US" smtClean="0"/>
              <a:t>‹#›</a:t>
            </a:fld>
            <a:endParaRPr lang="en-US"/>
          </a:p>
        </p:txBody>
      </p:sp>
    </p:spTree>
    <p:extLst>
      <p:ext uri="{BB962C8B-B14F-4D97-AF65-F5344CB8AC3E}">
        <p14:creationId xmlns:p14="http://schemas.microsoft.com/office/powerpoint/2010/main" val="3058456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C4BC40-CF1E-8348-845F-057B0772B641}" type="datetimeFigureOut">
              <a:rPr lang="en-US" smtClean="0"/>
              <a:t>10/3/19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C103-5733-1549-98CC-6B40D761BE77}" type="slidenum">
              <a:rPr lang="en-US" smtClean="0"/>
              <a:t>‹#›</a:t>
            </a:fld>
            <a:endParaRPr lang="en-US"/>
          </a:p>
        </p:txBody>
      </p:sp>
    </p:spTree>
    <p:extLst>
      <p:ext uri="{BB962C8B-B14F-4D97-AF65-F5344CB8AC3E}">
        <p14:creationId xmlns:p14="http://schemas.microsoft.com/office/powerpoint/2010/main" val="890923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7C4BC40-CF1E-8348-845F-057B0772B641}" type="datetimeFigureOut">
              <a:rPr lang="en-US" smtClean="0"/>
              <a:t>10/3/19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C103-5733-1549-98CC-6B40D761BE77}" type="slidenum">
              <a:rPr lang="en-US" smtClean="0"/>
              <a:t>‹#›</a:t>
            </a:fld>
            <a:endParaRPr lang="en-US"/>
          </a:p>
        </p:txBody>
      </p:sp>
    </p:spTree>
    <p:extLst>
      <p:ext uri="{BB962C8B-B14F-4D97-AF65-F5344CB8AC3E}">
        <p14:creationId xmlns:p14="http://schemas.microsoft.com/office/powerpoint/2010/main" val="2674402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7C4BC40-CF1E-8348-845F-057B0772B641}" type="datetimeFigureOut">
              <a:rPr lang="en-US" smtClean="0"/>
              <a:t>10/3/19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AFC103-5733-1549-98CC-6B40D761BE77}" type="slidenum">
              <a:rPr lang="en-US" smtClean="0"/>
              <a:t>‹#›</a:t>
            </a:fld>
            <a:endParaRPr lang="en-US"/>
          </a:p>
        </p:txBody>
      </p:sp>
    </p:spTree>
    <p:extLst>
      <p:ext uri="{BB962C8B-B14F-4D97-AF65-F5344CB8AC3E}">
        <p14:creationId xmlns:p14="http://schemas.microsoft.com/office/powerpoint/2010/main" val="3321583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7C4BC40-CF1E-8348-845F-057B0772B641}" type="datetimeFigureOut">
              <a:rPr lang="en-US" smtClean="0"/>
              <a:t>10/3/19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AFC103-5733-1549-98CC-6B40D761BE77}" type="slidenum">
              <a:rPr lang="en-US" smtClean="0"/>
              <a:t>‹#›</a:t>
            </a:fld>
            <a:endParaRPr lang="en-US"/>
          </a:p>
        </p:txBody>
      </p:sp>
    </p:spTree>
    <p:extLst>
      <p:ext uri="{BB962C8B-B14F-4D97-AF65-F5344CB8AC3E}">
        <p14:creationId xmlns:p14="http://schemas.microsoft.com/office/powerpoint/2010/main" val="3188386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C4BC40-CF1E-8348-845F-057B0772B641}" type="datetimeFigureOut">
              <a:rPr lang="en-US" smtClean="0"/>
              <a:t>10/3/19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AFC103-5733-1549-98CC-6B40D761BE77}" type="slidenum">
              <a:rPr lang="en-US" smtClean="0"/>
              <a:t>‹#›</a:t>
            </a:fld>
            <a:endParaRPr lang="en-US"/>
          </a:p>
        </p:txBody>
      </p:sp>
    </p:spTree>
    <p:extLst>
      <p:ext uri="{BB962C8B-B14F-4D97-AF65-F5344CB8AC3E}">
        <p14:creationId xmlns:p14="http://schemas.microsoft.com/office/powerpoint/2010/main" val="795454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7C4BC40-CF1E-8348-845F-057B0772B641}" type="datetimeFigureOut">
              <a:rPr lang="en-US" smtClean="0"/>
              <a:t>10/3/19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C103-5733-1549-98CC-6B40D761BE77}" type="slidenum">
              <a:rPr lang="en-US" smtClean="0"/>
              <a:t>‹#›</a:t>
            </a:fld>
            <a:endParaRPr lang="en-US"/>
          </a:p>
        </p:txBody>
      </p:sp>
    </p:spTree>
    <p:extLst>
      <p:ext uri="{BB962C8B-B14F-4D97-AF65-F5344CB8AC3E}">
        <p14:creationId xmlns:p14="http://schemas.microsoft.com/office/powerpoint/2010/main" val="926888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7C4BC40-CF1E-8348-845F-057B0772B641}" type="datetimeFigureOut">
              <a:rPr lang="en-US" smtClean="0"/>
              <a:t>10/3/19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C103-5733-1549-98CC-6B40D761BE77}" type="slidenum">
              <a:rPr lang="en-US" smtClean="0"/>
              <a:t>‹#›</a:t>
            </a:fld>
            <a:endParaRPr lang="en-US"/>
          </a:p>
        </p:txBody>
      </p:sp>
    </p:spTree>
    <p:extLst>
      <p:ext uri="{BB962C8B-B14F-4D97-AF65-F5344CB8AC3E}">
        <p14:creationId xmlns:p14="http://schemas.microsoft.com/office/powerpoint/2010/main" val="247217497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C4BC40-CF1E-8348-845F-057B0772B641}" type="datetimeFigureOut">
              <a:rPr lang="en-US" smtClean="0"/>
              <a:t>10/3/19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AFC103-5733-1549-98CC-6B40D761BE77}" type="slidenum">
              <a:rPr lang="en-US" smtClean="0"/>
              <a:t>‹#›</a:t>
            </a:fld>
            <a:endParaRPr lang="en-US"/>
          </a:p>
        </p:txBody>
      </p:sp>
    </p:spTree>
    <p:extLst>
      <p:ext uri="{BB962C8B-B14F-4D97-AF65-F5344CB8AC3E}">
        <p14:creationId xmlns:p14="http://schemas.microsoft.com/office/powerpoint/2010/main" val="19437181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04677"/>
            <a:ext cx="7772400" cy="627280"/>
          </a:xfrm>
        </p:spPr>
        <p:txBody>
          <a:bodyPr>
            <a:normAutofit fontScale="90000"/>
          </a:bodyPr>
          <a:lstStyle/>
          <a:p>
            <a:r>
              <a:rPr lang="en-US" dirty="0"/>
              <a:t>Complete an Investigation #1</a:t>
            </a:r>
          </a:p>
        </p:txBody>
      </p:sp>
      <p:sp>
        <p:nvSpPr>
          <p:cNvPr id="3" name="TextBox 2"/>
          <p:cNvSpPr txBox="1"/>
          <p:nvPr/>
        </p:nvSpPr>
        <p:spPr>
          <a:xfrm>
            <a:off x="1604003" y="1869373"/>
            <a:ext cx="5920125" cy="3970318"/>
          </a:xfrm>
          <a:prstGeom prst="rect">
            <a:avLst/>
          </a:prstGeom>
          <a:noFill/>
        </p:spPr>
        <p:txBody>
          <a:bodyPr wrap="square" rtlCol="0">
            <a:spAutoFit/>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sz="2000" dirty="0"/>
          </a:p>
        </p:txBody>
      </p:sp>
      <p:sp>
        <p:nvSpPr>
          <p:cNvPr id="4" name="TextBox 3"/>
          <p:cNvSpPr txBox="1"/>
          <p:nvPr/>
        </p:nvSpPr>
        <p:spPr>
          <a:xfrm>
            <a:off x="395926" y="2274493"/>
            <a:ext cx="8389855" cy="4001095"/>
          </a:xfrm>
          <a:prstGeom prst="rect">
            <a:avLst/>
          </a:prstGeom>
          <a:noFill/>
        </p:spPr>
        <p:txBody>
          <a:bodyPr wrap="square" rtlCol="0">
            <a:spAutoFit/>
          </a:bodyPr>
          <a:lstStyle/>
          <a:p>
            <a:pPr marL="514350" indent="-514350">
              <a:spcAft>
                <a:spcPts val="600"/>
              </a:spcAft>
              <a:buFont typeface="+mj-lt"/>
              <a:buAutoNum type="arabicPeriod"/>
            </a:pPr>
            <a:r>
              <a:rPr lang="en-US" sz="3200" b="1" dirty="0"/>
              <a:t>What is Sea Level: </a:t>
            </a:r>
            <a:r>
              <a:rPr lang="en-US" sz="2400" b="1" dirty="0"/>
              <a:t>Elevations Beneath the Sea </a:t>
            </a:r>
          </a:p>
          <a:p>
            <a:pPr>
              <a:spcAft>
                <a:spcPts val="600"/>
              </a:spcAft>
            </a:pPr>
            <a:r>
              <a:rPr lang="en-US" sz="2400" dirty="0"/>
              <a:t>Locate the area </a:t>
            </a:r>
            <a:r>
              <a:rPr lang="en-US" sz="2400" dirty="0" smtClean="0"/>
              <a:t>offshore </a:t>
            </a:r>
            <a:r>
              <a:rPr lang="en-US" sz="2400" dirty="0"/>
              <a:t>of New </a:t>
            </a:r>
            <a:r>
              <a:rPr lang="en-US" sz="2400" dirty="0" smtClean="0"/>
              <a:t>York and New Jersey. This is </a:t>
            </a:r>
            <a:r>
              <a:rPr lang="en-US" sz="2400" dirty="0"/>
              <a:t>called the New York Bight. </a:t>
            </a:r>
          </a:p>
          <a:p>
            <a:pPr marL="342900" indent="-342900">
              <a:spcAft>
                <a:spcPts val="600"/>
              </a:spcAft>
              <a:buFontTx/>
              <a:buChar char="•"/>
            </a:pPr>
            <a:r>
              <a:rPr lang="en-US" sz="2400" i="1" dirty="0"/>
              <a:t>What is the range </a:t>
            </a:r>
            <a:r>
              <a:rPr lang="en-US" sz="2400" i="1" dirty="0" smtClean="0"/>
              <a:t>for the </a:t>
            </a:r>
            <a:r>
              <a:rPr lang="en-US" sz="2400" i="1" dirty="0"/>
              <a:t>depths in this area? </a:t>
            </a:r>
          </a:p>
          <a:p>
            <a:pPr>
              <a:spcAft>
                <a:spcPts val="600"/>
              </a:spcAft>
            </a:pPr>
            <a:r>
              <a:rPr lang="en-US" sz="2400" dirty="0"/>
              <a:t>Now locate the Hudson Canyon. </a:t>
            </a:r>
          </a:p>
          <a:p>
            <a:pPr marL="342900" indent="-342900">
              <a:spcAft>
                <a:spcPts val="600"/>
              </a:spcAft>
              <a:buFontTx/>
              <a:buChar char="•"/>
            </a:pPr>
            <a:r>
              <a:rPr lang="en-US" sz="2400" i="1" dirty="0"/>
              <a:t>What is the deepest depth </a:t>
            </a:r>
            <a:r>
              <a:rPr lang="en-US" sz="2400" i="1" dirty="0" smtClean="0"/>
              <a:t>you can find in </a:t>
            </a:r>
            <a:r>
              <a:rPr lang="en-US" sz="2400" i="1" dirty="0"/>
              <a:t>the Hudson Canyon?</a:t>
            </a:r>
          </a:p>
          <a:p>
            <a:pPr marL="342900" indent="-342900">
              <a:spcAft>
                <a:spcPts val="600"/>
              </a:spcAft>
              <a:buFontTx/>
              <a:buChar char="•"/>
            </a:pPr>
            <a:r>
              <a:rPr lang="en-US" sz="2400" i="1" dirty="0" smtClean="0"/>
              <a:t>What connection could the </a:t>
            </a:r>
            <a:r>
              <a:rPr lang="en-US" sz="2400" b="1" i="1" dirty="0" smtClean="0"/>
              <a:t>New </a:t>
            </a:r>
            <a:r>
              <a:rPr lang="en-US" sz="2400" b="1" i="1" dirty="0"/>
              <a:t>York Bight </a:t>
            </a:r>
            <a:r>
              <a:rPr lang="en-US" sz="2400" i="1" dirty="0"/>
              <a:t>have to </a:t>
            </a:r>
            <a:r>
              <a:rPr lang="en-US" sz="2400" i="1" dirty="0" smtClean="0"/>
              <a:t>Sea </a:t>
            </a:r>
            <a:r>
              <a:rPr lang="en-US" sz="2400" i="1" dirty="0"/>
              <a:t>Level?</a:t>
            </a:r>
          </a:p>
          <a:p>
            <a:pPr marL="342900" indent="-342900">
              <a:spcAft>
                <a:spcPts val="600"/>
              </a:spcAft>
              <a:buFontTx/>
              <a:buChar char="•"/>
            </a:pPr>
            <a:r>
              <a:rPr lang="en-US" sz="2400" i="1" dirty="0" smtClean="0"/>
              <a:t>Now consider the </a:t>
            </a:r>
            <a:r>
              <a:rPr lang="en-US" sz="2400" b="1" i="1" dirty="0" smtClean="0"/>
              <a:t>Hudson Canyon, </a:t>
            </a:r>
            <a:r>
              <a:rPr lang="en-US" sz="2400" i="1" dirty="0" smtClean="0"/>
              <a:t>what </a:t>
            </a:r>
            <a:r>
              <a:rPr lang="en-US" sz="2400" i="1" dirty="0"/>
              <a:t>connection </a:t>
            </a:r>
            <a:r>
              <a:rPr lang="en-US" sz="2400" i="1" dirty="0" smtClean="0"/>
              <a:t>could it have to Sea </a:t>
            </a:r>
            <a:r>
              <a:rPr lang="en-US" sz="2400" i="1" dirty="0"/>
              <a:t>Level?</a:t>
            </a:r>
          </a:p>
        </p:txBody>
      </p:sp>
      <p:grpSp>
        <p:nvGrpSpPr>
          <p:cNvPr id="7" name="Group 6"/>
          <p:cNvGrpSpPr/>
          <p:nvPr/>
        </p:nvGrpSpPr>
        <p:grpSpPr>
          <a:xfrm>
            <a:off x="-15868" y="0"/>
            <a:ext cx="9159868" cy="1384300"/>
            <a:chOff x="-15868" y="0"/>
            <a:chExt cx="9159868" cy="1384300"/>
          </a:xfrm>
        </p:grpSpPr>
        <p:pic>
          <p:nvPicPr>
            <p:cNvPr id="5" name="Picture 4" descr="Screen Shot 2019-02-26 at 8.38.26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868" y="0"/>
              <a:ext cx="9159868" cy="1384300"/>
            </a:xfrm>
            <a:prstGeom prst="rect">
              <a:avLst/>
            </a:prstGeom>
          </p:spPr>
        </p:pic>
        <p:sp>
          <p:nvSpPr>
            <p:cNvPr id="6" name="TextBox 5"/>
            <p:cNvSpPr txBox="1"/>
            <p:nvPr/>
          </p:nvSpPr>
          <p:spPr>
            <a:xfrm>
              <a:off x="1357627" y="611521"/>
              <a:ext cx="6383966" cy="646331"/>
            </a:xfrm>
            <a:prstGeom prst="rect">
              <a:avLst/>
            </a:prstGeom>
            <a:solidFill>
              <a:schemeClr val="bg1">
                <a:lumMod val="85000"/>
                <a:alpha val="47000"/>
              </a:schemeClr>
            </a:solidFill>
          </p:spPr>
          <p:txBody>
            <a:bodyPr wrap="square" rtlCol="0">
              <a:spAutoFit/>
            </a:bodyPr>
            <a:lstStyle/>
            <a:p>
              <a:r>
                <a:rPr lang="en-US" sz="3600" dirty="0">
                  <a:solidFill>
                    <a:schemeClr val="bg1"/>
                  </a:solidFill>
                </a:rPr>
                <a:t>POLAR EXPLORER SEA LEVEL APP </a:t>
              </a:r>
            </a:p>
          </p:txBody>
        </p:sp>
      </p:grpSp>
      <p:pic>
        <p:nvPicPr>
          <p:cNvPr id="8" name="Picture 7" descr="LamontLogo_72dpi.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89200" y="6201176"/>
            <a:ext cx="4495800" cy="561975"/>
          </a:xfrm>
          <a:prstGeom prst="rect">
            <a:avLst/>
          </a:prstGeom>
        </p:spPr>
      </p:pic>
    </p:spTree>
    <p:extLst>
      <p:ext uri="{BB962C8B-B14F-4D97-AF65-F5344CB8AC3E}">
        <p14:creationId xmlns:p14="http://schemas.microsoft.com/office/powerpoint/2010/main" val="4294470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310"/>
            <a:ext cx="7772400" cy="627280"/>
          </a:xfrm>
        </p:spPr>
        <p:txBody>
          <a:bodyPr>
            <a:normAutofit fontScale="90000"/>
          </a:bodyPr>
          <a:lstStyle/>
          <a:p>
            <a:r>
              <a:rPr lang="en-US" dirty="0"/>
              <a:t>Complete an Investigation #2</a:t>
            </a:r>
          </a:p>
        </p:txBody>
      </p:sp>
      <p:sp>
        <p:nvSpPr>
          <p:cNvPr id="4" name="TextBox 3"/>
          <p:cNvSpPr txBox="1"/>
          <p:nvPr/>
        </p:nvSpPr>
        <p:spPr>
          <a:xfrm>
            <a:off x="339365" y="1892956"/>
            <a:ext cx="8474435" cy="4339650"/>
          </a:xfrm>
          <a:prstGeom prst="rect">
            <a:avLst/>
          </a:prstGeom>
          <a:noFill/>
        </p:spPr>
        <p:txBody>
          <a:bodyPr wrap="square" rtlCol="0">
            <a:spAutoFit/>
          </a:bodyPr>
          <a:lstStyle/>
          <a:p>
            <a:pPr marL="514350" indent="-514350">
              <a:spcAft>
                <a:spcPts val="600"/>
              </a:spcAft>
              <a:buFont typeface="+mj-lt"/>
              <a:buAutoNum type="arabicPeriod"/>
            </a:pPr>
            <a:r>
              <a:rPr lang="en-US" sz="3200" b="1" dirty="0"/>
              <a:t>Why Does Sea Level Change: </a:t>
            </a:r>
            <a:r>
              <a:rPr lang="en-US" sz="2800" b="1" dirty="0"/>
              <a:t>What is the role of the ocean:</a:t>
            </a:r>
            <a:r>
              <a:rPr lang="en-US" sz="3200" b="1" dirty="0"/>
              <a:t> </a:t>
            </a:r>
            <a:r>
              <a:rPr lang="en-US" sz="2400" b="1" dirty="0"/>
              <a:t>Internal Ocean Temperature (Present)</a:t>
            </a:r>
          </a:p>
          <a:p>
            <a:pPr>
              <a:spcAft>
                <a:spcPts val="600"/>
              </a:spcAft>
            </a:pPr>
            <a:r>
              <a:rPr lang="en-US" sz="2400" dirty="0"/>
              <a:t>Zoom down into the ocean. </a:t>
            </a:r>
          </a:p>
          <a:p>
            <a:pPr marL="514350" indent="-514350">
              <a:spcAft>
                <a:spcPts val="600"/>
              </a:spcAft>
              <a:buFont typeface="Arial"/>
              <a:buChar char="•"/>
            </a:pPr>
            <a:r>
              <a:rPr lang="en-US" sz="2400" i="1" dirty="0"/>
              <a:t>At what depth do the last two visible areas of warmer </a:t>
            </a:r>
            <a:r>
              <a:rPr lang="en-US" sz="2400" i="1" dirty="0" smtClean="0"/>
              <a:t>ocean water disappear?  </a:t>
            </a:r>
            <a:r>
              <a:rPr lang="en-US" sz="2400" i="1" dirty="0"/>
              <a:t>Can you identify those ocean features</a:t>
            </a:r>
            <a:r>
              <a:rPr lang="en-US" sz="2400" i="1" dirty="0" smtClean="0"/>
              <a:t>? How </a:t>
            </a:r>
            <a:r>
              <a:rPr lang="en-US" sz="2400" i="1" dirty="0"/>
              <a:t>does ocean temperature relate to sea level rise? </a:t>
            </a:r>
          </a:p>
          <a:p>
            <a:pPr>
              <a:spcAft>
                <a:spcPts val="600"/>
              </a:spcAft>
            </a:pPr>
            <a:r>
              <a:rPr lang="en-US" sz="2400" dirty="0"/>
              <a:t>Explore the ocean temperatures at different depths.</a:t>
            </a:r>
          </a:p>
          <a:p>
            <a:pPr marL="514350" indent="-514350">
              <a:spcAft>
                <a:spcPts val="600"/>
              </a:spcAft>
              <a:buFont typeface="Arial"/>
              <a:buChar char="•"/>
            </a:pPr>
            <a:r>
              <a:rPr lang="en-US" sz="2400" i="1" dirty="0" smtClean="0"/>
              <a:t>As you dive down in the layers of  ocean water, at what depth does the majority of warm water appear to stop? How could this be significant </a:t>
            </a:r>
            <a:r>
              <a:rPr lang="en-US" sz="2400" i="1" dirty="0"/>
              <a:t>in thinking </a:t>
            </a:r>
            <a:r>
              <a:rPr lang="en-US" sz="2400" i="1" dirty="0" smtClean="0"/>
              <a:t>about future </a:t>
            </a:r>
            <a:r>
              <a:rPr lang="en-US" sz="2400" i="1" dirty="0"/>
              <a:t>sea level rise? </a:t>
            </a:r>
          </a:p>
        </p:txBody>
      </p:sp>
      <p:grpSp>
        <p:nvGrpSpPr>
          <p:cNvPr id="5" name="Group 4"/>
          <p:cNvGrpSpPr/>
          <p:nvPr/>
        </p:nvGrpSpPr>
        <p:grpSpPr>
          <a:xfrm>
            <a:off x="-15868" y="0"/>
            <a:ext cx="9159868" cy="1384300"/>
            <a:chOff x="-15868" y="0"/>
            <a:chExt cx="9159868" cy="1384300"/>
          </a:xfrm>
        </p:grpSpPr>
        <p:pic>
          <p:nvPicPr>
            <p:cNvPr id="6" name="Picture 5" descr="Screen Shot 2019-02-26 at 8.38.26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868" y="0"/>
              <a:ext cx="9159868" cy="1384300"/>
            </a:xfrm>
            <a:prstGeom prst="rect">
              <a:avLst/>
            </a:prstGeom>
          </p:spPr>
        </p:pic>
        <p:sp>
          <p:nvSpPr>
            <p:cNvPr id="7" name="TextBox 6"/>
            <p:cNvSpPr txBox="1"/>
            <p:nvPr/>
          </p:nvSpPr>
          <p:spPr>
            <a:xfrm>
              <a:off x="1357626" y="611521"/>
              <a:ext cx="7100573" cy="646331"/>
            </a:xfrm>
            <a:prstGeom prst="rect">
              <a:avLst/>
            </a:prstGeom>
            <a:solidFill>
              <a:schemeClr val="bg1">
                <a:lumMod val="85000"/>
                <a:alpha val="47000"/>
              </a:schemeClr>
            </a:solidFill>
          </p:spPr>
          <p:txBody>
            <a:bodyPr wrap="square" rtlCol="0">
              <a:spAutoFit/>
            </a:bodyPr>
            <a:lstStyle/>
            <a:p>
              <a:r>
                <a:rPr lang="en-US" sz="3600" dirty="0">
                  <a:solidFill>
                    <a:schemeClr val="bg1"/>
                  </a:solidFill>
                </a:rPr>
                <a:t>POLAR EXPLORER SEA LEVEL APP </a:t>
              </a:r>
            </a:p>
          </p:txBody>
        </p:sp>
      </p:grpSp>
      <p:pic>
        <p:nvPicPr>
          <p:cNvPr id="8" name="Picture 7" descr="LamontLogo_72dpi.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36800" y="6226576"/>
            <a:ext cx="4495800" cy="561975"/>
          </a:xfrm>
          <a:prstGeom prst="rect">
            <a:avLst/>
          </a:prstGeom>
        </p:spPr>
      </p:pic>
    </p:spTree>
    <p:extLst>
      <p:ext uri="{BB962C8B-B14F-4D97-AF65-F5344CB8AC3E}">
        <p14:creationId xmlns:p14="http://schemas.microsoft.com/office/powerpoint/2010/main" val="1922329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75045"/>
            <a:ext cx="7772400" cy="627280"/>
          </a:xfrm>
        </p:spPr>
        <p:txBody>
          <a:bodyPr>
            <a:normAutofit fontScale="90000"/>
          </a:bodyPr>
          <a:lstStyle/>
          <a:p>
            <a:r>
              <a:rPr lang="en-US" dirty="0"/>
              <a:t>Complete an Investigation </a:t>
            </a:r>
            <a:r>
              <a:rPr lang="en-US" dirty="0" smtClean="0"/>
              <a:t>#3</a:t>
            </a:r>
            <a:endParaRPr lang="en-US" dirty="0"/>
          </a:p>
        </p:txBody>
      </p:sp>
      <p:sp>
        <p:nvSpPr>
          <p:cNvPr id="4" name="TextBox 3"/>
          <p:cNvSpPr txBox="1"/>
          <p:nvPr/>
        </p:nvSpPr>
        <p:spPr>
          <a:xfrm>
            <a:off x="339365" y="1744542"/>
            <a:ext cx="8540683" cy="4939813"/>
          </a:xfrm>
          <a:prstGeom prst="rect">
            <a:avLst/>
          </a:prstGeom>
          <a:noFill/>
        </p:spPr>
        <p:txBody>
          <a:bodyPr wrap="square" rtlCol="0">
            <a:spAutoFit/>
          </a:bodyPr>
          <a:lstStyle/>
          <a:p>
            <a:pPr marL="514350" indent="-514350">
              <a:spcAft>
                <a:spcPts val="600"/>
              </a:spcAft>
              <a:buFont typeface="+mj-lt"/>
              <a:buAutoNum type="arabicPeriod"/>
            </a:pPr>
            <a:r>
              <a:rPr lang="en-US" sz="3200" b="1" dirty="0"/>
              <a:t>Why Does Sea Level Change: </a:t>
            </a:r>
            <a:r>
              <a:rPr lang="en-US" sz="2800" b="1" dirty="0"/>
              <a:t>What is the role of the ocean:</a:t>
            </a:r>
            <a:r>
              <a:rPr lang="en-US" sz="3200" b="1" dirty="0"/>
              <a:t> </a:t>
            </a:r>
            <a:r>
              <a:rPr lang="en-US" sz="2400" b="1" dirty="0"/>
              <a:t>Internal Ocean Temperature (Present)</a:t>
            </a:r>
          </a:p>
          <a:p>
            <a:pPr>
              <a:spcAft>
                <a:spcPts val="600"/>
              </a:spcAft>
            </a:pPr>
            <a:r>
              <a:rPr lang="en-US" sz="2400" dirty="0"/>
              <a:t>Now, focus on the polar regions… </a:t>
            </a:r>
          </a:p>
          <a:p>
            <a:pPr>
              <a:spcAft>
                <a:spcPts val="600"/>
              </a:spcAft>
            </a:pPr>
            <a:r>
              <a:rPr lang="en-US" sz="2400" dirty="0" smtClean="0"/>
              <a:t>Zoom </a:t>
            </a:r>
            <a:r>
              <a:rPr lang="en-US" sz="2400" dirty="0"/>
              <a:t>down in the ocean around </a:t>
            </a:r>
            <a:r>
              <a:rPr lang="en-US" sz="2400" dirty="0" smtClean="0"/>
              <a:t>Greenland &amp; West Antarctica</a:t>
            </a:r>
            <a:endParaRPr lang="en-US" sz="2400" dirty="0"/>
          </a:p>
          <a:p>
            <a:pPr marL="514350" indent="-514350">
              <a:spcAft>
                <a:spcPts val="600"/>
              </a:spcAft>
              <a:buFont typeface="Arial"/>
              <a:buChar char="•"/>
            </a:pPr>
            <a:r>
              <a:rPr lang="en-US" sz="2400" i="1" dirty="0"/>
              <a:t>What </a:t>
            </a:r>
            <a:r>
              <a:rPr lang="en-US" sz="2400" i="1" dirty="0" smtClean="0"/>
              <a:t>happens to the </a:t>
            </a:r>
            <a:r>
              <a:rPr lang="en-US" sz="2400" i="1" dirty="0"/>
              <a:t>ocean temperature as you increase in depth? </a:t>
            </a:r>
          </a:p>
          <a:p>
            <a:pPr marL="514350" indent="-514350">
              <a:spcAft>
                <a:spcPts val="600"/>
              </a:spcAft>
              <a:buFont typeface="Arial"/>
              <a:buChar char="•"/>
            </a:pPr>
            <a:r>
              <a:rPr lang="en-US" sz="2400" i="1" dirty="0" smtClean="0"/>
              <a:t>At what depth is the water around Greenland </a:t>
            </a:r>
            <a:r>
              <a:rPr lang="en-US" sz="2400" i="1" dirty="0"/>
              <a:t>the </a:t>
            </a:r>
            <a:r>
              <a:rPr lang="en-US" sz="2400" i="1" dirty="0" smtClean="0"/>
              <a:t>coldest? And the warmest?  What about Antarctica? </a:t>
            </a:r>
          </a:p>
          <a:p>
            <a:pPr marL="514350" indent="-514350">
              <a:spcAft>
                <a:spcPts val="600"/>
              </a:spcAft>
              <a:buFont typeface="Arial"/>
              <a:buChar char="•"/>
            </a:pPr>
            <a:r>
              <a:rPr lang="en-US" sz="2400" i="1" dirty="0" smtClean="0"/>
              <a:t>How </a:t>
            </a:r>
            <a:r>
              <a:rPr lang="en-US" sz="2400" i="1" dirty="0"/>
              <a:t>does it differ from the Atlantic and Pacific Oceans? </a:t>
            </a:r>
            <a:endParaRPr lang="en-US" sz="2400" i="1" dirty="0" smtClean="0"/>
          </a:p>
          <a:p>
            <a:pPr marL="514350" indent="-514350">
              <a:spcAft>
                <a:spcPts val="600"/>
              </a:spcAft>
              <a:buFont typeface="Arial"/>
              <a:buChar char="•"/>
            </a:pPr>
            <a:r>
              <a:rPr lang="en-US" sz="2400" i="1" dirty="0" smtClean="0"/>
              <a:t>Brainstorm ideas on what might be happening. </a:t>
            </a:r>
            <a:endParaRPr lang="en-US" sz="2400" i="1" dirty="0"/>
          </a:p>
          <a:p>
            <a:pPr marL="514350" indent="-514350">
              <a:spcAft>
                <a:spcPts val="600"/>
              </a:spcAft>
              <a:buFont typeface="Arial"/>
              <a:buChar char="•"/>
            </a:pPr>
            <a:endParaRPr lang="en-US" sz="2400" dirty="0"/>
          </a:p>
        </p:txBody>
      </p:sp>
      <p:grpSp>
        <p:nvGrpSpPr>
          <p:cNvPr id="5" name="Group 4"/>
          <p:cNvGrpSpPr/>
          <p:nvPr/>
        </p:nvGrpSpPr>
        <p:grpSpPr>
          <a:xfrm>
            <a:off x="-15868" y="0"/>
            <a:ext cx="9159868" cy="1384300"/>
            <a:chOff x="-15868" y="0"/>
            <a:chExt cx="9159868" cy="1384300"/>
          </a:xfrm>
        </p:grpSpPr>
        <p:pic>
          <p:nvPicPr>
            <p:cNvPr id="6" name="Picture 5" descr="Screen Shot 2019-02-26 at 8.38.26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868" y="0"/>
              <a:ext cx="9159868" cy="1384300"/>
            </a:xfrm>
            <a:prstGeom prst="rect">
              <a:avLst/>
            </a:prstGeom>
          </p:spPr>
        </p:pic>
        <p:sp>
          <p:nvSpPr>
            <p:cNvPr id="7" name="TextBox 6"/>
            <p:cNvSpPr txBox="1"/>
            <p:nvPr/>
          </p:nvSpPr>
          <p:spPr>
            <a:xfrm>
              <a:off x="1357626" y="611521"/>
              <a:ext cx="7100573" cy="646331"/>
            </a:xfrm>
            <a:prstGeom prst="rect">
              <a:avLst/>
            </a:prstGeom>
            <a:solidFill>
              <a:schemeClr val="bg1">
                <a:lumMod val="85000"/>
                <a:alpha val="47000"/>
              </a:schemeClr>
            </a:solidFill>
          </p:spPr>
          <p:txBody>
            <a:bodyPr wrap="square" rtlCol="0">
              <a:spAutoFit/>
            </a:bodyPr>
            <a:lstStyle/>
            <a:p>
              <a:r>
                <a:rPr lang="en-US" sz="3600" dirty="0">
                  <a:solidFill>
                    <a:schemeClr val="bg1"/>
                  </a:solidFill>
                </a:rPr>
                <a:t>POLAR EXPLORER SEA LEVEL APP </a:t>
              </a:r>
            </a:p>
          </p:txBody>
        </p:sp>
      </p:grpSp>
      <p:pic>
        <p:nvPicPr>
          <p:cNvPr id="8" name="Picture 7" descr="LamontLogo_72dpi.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84400" y="6201176"/>
            <a:ext cx="4495800" cy="561975"/>
          </a:xfrm>
          <a:prstGeom prst="rect">
            <a:avLst/>
          </a:prstGeom>
        </p:spPr>
      </p:pic>
    </p:spTree>
    <p:extLst>
      <p:ext uri="{BB962C8B-B14F-4D97-AF65-F5344CB8AC3E}">
        <p14:creationId xmlns:p14="http://schemas.microsoft.com/office/powerpoint/2010/main" val="3147811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733"/>
            <a:ext cx="7772400" cy="627280"/>
          </a:xfrm>
        </p:spPr>
        <p:txBody>
          <a:bodyPr>
            <a:normAutofit fontScale="90000"/>
          </a:bodyPr>
          <a:lstStyle/>
          <a:p>
            <a:r>
              <a:rPr lang="en-US" dirty="0"/>
              <a:t>Complete an Investigation </a:t>
            </a:r>
            <a:r>
              <a:rPr lang="en-US" dirty="0" smtClean="0"/>
              <a:t>#4</a:t>
            </a:r>
            <a:endParaRPr lang="en-US" dirty="0"/>
          </a:p>
        </p:txBody>
      </p:sp>
      <p:sp>
        <p:nvSpPr>
          <p:cNvPr id="4" name="TextBox 3"/>
          <p:cNvSpPr txBox="1"/>
          <p:nvPr/>
        </p:nvSpPr>
        <p:spPr>
          <a:xfrm>
            <a:off x="527901" y="2511579"/>
            <a:ext cx="8116477" cy="2785378"/>
          </a:xfrm>
          <a:prstGeom prst="rect">
            <a:avLst/>
          </a:prstGeom>
          <a:noFill/>
        </p:spPr>
        <p:txBody>
          <a:bodyPr wrap="square" rtlCol="0">
            <a:spAutoFit/>
          </a:bodyPr>
          <a:lstStyle/>
          <a:p>
            <a:pPr marL="514350" indent="-514350">
              <a:spcAft>
                <a:spcPts val="600"/>
              </a:spcAft>
              <a:buFont typeface="+mj-lt"/>
              <a:buAutoNum type="arabicPeriod"/>
            </a:pPr>
            <a:r>
              <a:rPr lang="en-US" sz="3200" b="1" dirty="0"/>
              <a:t>Why Does Sea Level Change: </a:t>
            </a:r>
            <a:r>
              <a:rPr lang="en-US" sz="2800" b="1" dirty="0"/>
              <a:t>What is the role of the atmosphere:</a:t>
            </a:r>
            <a:r>
              <a:rPr lang="en-US" sz="3200" b="1" dirty="0"/>
              <a:t> </a:t>
            </a:r>
            <a:r>
              <a:rPr lang="en-US" sz="2400" b="1" dirty="0"/>
              <a:t>Temperature change over last 5 years</a:t>
            </a:r>
          </a:p>
          <a:p>
            <a:pPr>
              <a:spcAft>
                <a:spcPts val="600"/>
              </a:spcAft>
            </a:pPr>
            <a:r>
              <a:rPr lang="en-US" sz="2400" dirty="0" smtClean="0"/>
              <a:t>Click through different areas of the map. </a:t>
            </a:r>
          </a:p>
          <a:p>
            <a:pPr marL="514350" indent="-514350">
              <a:spcAft>
                <a:spcPts val="600"/>
              </a:spcAft>
              <a:buFont typeface="Arial"/>
              <a:buChar char="•"/>
            </a:pPr>
            <a:r>
              <a:rPr lang="en-US" sz="2400" i="1" dirty="0" smtClean="0"/>
              <a:t>Where is the warming occurring at the greatest rate? </a:t>
            </a:r>
          </a:p>
          <a:p>
            <a:pPr marL="514350" indent="-514350">
              <a:spcAft>
                <a:spcPts val="600"/>
              </a:spcAft>
              <a:buFont typeface="Arial"/>
              <a:buChar char="•"/>
            </a:pPr>
            <a:r>
              <a:rPr lang="en-US" sz="2400" i="1" dirty="0" smtClean="0"/>
              <a:t>How might this affect sea levels?</a:t>
            </a:r>
            <a:endParaRPr lang="en-US" sz="2400" i="1" dirty="0"/>
          </a:p>
        </p:txBody>
      </p:sp>
      <p:grpSp>
        <p:nvGrpSpPr>
          <p:cNvPr id="8" name="Group 7"/>
          <p:cNvGrpSpPr/>
          <p:nvPr/>
        </p:nvGrpSpPr>
        <p:grpSpPr>
          <a:xfrm>
            <a:off x="-15868" y="0"/>
            <a:ext cx="9159868" cy="1384300"/>
            <a:chOff x="-15868" y="0"/>
            <a:chExt cx="9159868" cy="1384300"/>
          </a:xfrm>
        </p:grpSpPr>
        <p:pic>
          <p:nvPicPr>
            <p:cNvPr id="9" name="Picture 8" descr="Screen Shot 2019-02-26 at 8.38.26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868" y="0"/>
              <a:ext cx="9159868" cy="1384300"/>
            </a:xfrm>
            <a:prstGeom prst="rect">
              <a:avLst/>
            </a:prstGeom>
          </p:spPr>
        </p:pic>
        <p:sp>
          <p:nvSpPr>
            <p:cNvPr id="10" name="TextBox 9"/>
            <p:cNvSpPr txBox="1"/>
            <p:nvPr/>
          </p:nvSpPr>
          <p:spPr>
            <a:xfrm>
              <a:off x="1357626" y="611521"/>
              <a:ext cx="7100573" cy="646331"/>
            </a:xfrm>
            <a:prstGeom prst="rect">
              <a:avLst/>
            </a:prstGeom>
            <a:solidFill>
              <a:schemeClr val="bg1">
                <a:lumMod val="85000"/>
                <a:alpha val="47000"/>
              </a:schemeClr>
            </a:solidFill>
          </p:spPr>
          <p:txBody>
            <a:bodyPr wrap="square" rtlCol="0">
              <a:spAutoFit/>
            </a:bodyPr>
            <a:lstStyle/>
            <a:p>
              <a:r>
                <a:rPr lang="en-US" sz="3600" dirty="0">
                  <a:solidFill>
                    <a:schemeClr val="bg1"/>
                  </a:solidFill>
                </a:rPr>
                <a:t>POLAR EXPLORER SEA LEVEL APP </a:t>
              </a:r>
            </a:p>
          </p:txBody>
        </p:sp>
      </p:grpSp>
      <p:pic>
        <p:nvPicPr>
          <p:cNvPr id="7" name="Picture 6" descr="LamontLogo_72dpi.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62200" y="6201176"/>
            <a:ext cx="4495800" cy="561975"/>
          </a:xfrm>
          <a:prstGeom prst="rect">
            <a:avLst/>
          </a:prstGeom>
        </p:spPr>
      </p:pic>
    </p:spTree>
    <p:extLst>
      <p:ext uri="{BB962C8B-B14F-4D97-AF65-F5344CB8AC3E}">
        <p14:creationId xmlns:p14="http://schemas.microsoft.com/office/powerpoint/2010/main" val="2664941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733"/>
            <a:ext cx="7772400" cy="627280"/>
          </a:xfrm>
        </p:spPr>
        <p:txBody>
          <a:bodyPr>
            <a:normAutofit fontScale="90000"/>
          </a:bodyPr>
          <a:lstStyle/>
          <a:p>
            <a:r>
              <a:rPr lang="en-US" dirty="0"/>
              <a:t>Complete an Investigation </a:t>
            </a:r>
            <a:r>
              <a:rPr lang="en-US" dirty="0" smtClean="0"/>
              <a:t>#5</a:t>
            </a:r>
            <a:endParaRPr lang="en-US" dirty="0"/>
          </a:p>
        </p:txBody>
      </p:sp>
      <p:sp>
        <p:nvSpPr>
          <p:cNvPr id="4" name="TextBox 3"/>
          <p:cNvSpPr txBox="1"/>
          <p:nvPr/>
        </p:nvSpPr>
        <p:spPr>
          <a:xfrm>
            <a:off x="527901" y="2215470"/>
            <a:ext cx="8116477" cy="3170099"/>
          </a:xfrm>
          <a:prstGeom prst="rect">
            <a:avLst/>
          </a:prstGeom>
          <a:noFill/>
        </p:spPr>
        <p:txBody>
          <a:bodyPr wrap="square" rtlCol="0">
            <a:spAutoFit/>
          </a:bodyPr>
          <a:lstStyle/>
          <a:p>
            <a:pPr marL="514350" indent="-514350">
              <a:spcAft>
                <a:spcPts val="600"/>
              </a:spcAft>
              <a:buFont typeface="+mj-lt"/>
              <a:buAutoNum type="arabicPeriod"/>
            </a:pPr>
            <a:r>
              <a:rPr lang="en-US" sz="3200" b="1" dirty="0" smtClean="0"/>
              <a:t>Where is sea level changing now: </a:t>
            </a:r>
            <a:r>
              <a:rPr lang="en-US" sz="2800" b="1" dirty="0" smtClean="0"/>
              <a:t>Regions vulnerable to future coastal flooding</a:t>
            </a:r>
            <a:endParaRPr lang="en-US" sz="2400" b="1" dirty="0"/>
          </a:p>
          <a:p>
            <a:pPr>
              <a:spcAft>
                <a:spcPts val="600"/>
              </a:spcAft>
            </a:pPr>
            <a:r>
              <a:rPr lang="en-US" sz="2400" dirty="0" smtClean="0"/>
              <a:t>Zoom in on the East Coast of the U.S. </a:t>
            </a:r>
            <a:endParaRPr lang="en-US" sz="2400" dirty="0" smtClean="0"/>
          </a:p>
          <a:p>
            <a:pPr marL="514350" indent="-514350">
              <a:spcAft>
                <a:spcPts val="600"/>
              </a:spcAft>
              <a:buFont typeface="Arial"/>
              <a:buChar char="•"/>
            </a:pPr>
            <a:r>
              <a:rPr lang="en-US" sz="2400" i="1" dirty="0" smtClean="0"/>
              <a:t>Explore the coast to see which areas are most impacted. </a:t>
            </a:r>
          </a:p>
          <a:p>
            <a:pPr>
              <a:spcAft>
                <a:spcPts val="600"/>
              </a:spcAft>
            </a:pPr>
            <a:r>
              <a:rPr lang="en-US" sz="2400" dirty="0" smtClean="0"/>
              <a:t>Locate New York State </a:t>
            </a:r>
            <a:endParaRPr lang="en-US" sz="2400" dirty="0" smtClean="0"/>
          </a:p>
          <a:p>
            <a:pPr marL="514350" indent="-514350">
              <a:spcAft>
                <a:spcPts val="600"/>
              </a:spcAft>
              <a:buFont typeface="Arial"/>
              <a:buChar char="•"/>
            </a:pPr>
            <a:r>
              <a:rPr lang="en-US" sz="2400" i="1" dirty="0" smtClean="0"/>
              <a:t>See how the Hudson River is vulnerable to flooding up past Albany. Why do you think this might be?</a:t>
            </a:r>
            <a:endParaRPr lang="en-US" sz="2400" i="1" dirty="0"/>
          </a:p>
        </p:txBody>
      </p:sp>
      <p:grpSp>
        <p:nvGrpSpPr>
          <p:cNvPr id="8" name="Group 7"/>
          <p:cNvGrpSpPr/>
          <p:nvPr/>
        </p:nvGrpSpPr>
        <p:grpSpPr>
          <a:xfrm>
            <a:off x="-15868" y="0"/>
            <a:ext cx="9159868" cy="1384300"/>
            <a:chOff x="-15868" y="0"/>
            <a:chExt cx="9159868" cy="1384300"/>
          </a:xfrm>
        </p:grpSpPr>
        <p:pic>
          <p:nvPicPr>
            <p:cNvPr id="9" name="Picture 8" descr="Screen Shot 2019-02-26 at 8.38.26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868" y="0"/>
              <a:ext cx="9159868" cy="1384300"/>
            </a:xfrm>
            <a:prstGeom prst="rect">
              <a:avLst/>
            </a:prstGeom>
          </p:spPr>
        </p:pic>
        <p:sp>
          <p:nvSpPr>
            <p:cNvPr id="10" name="TextBox 9"/>
            <p:cNvSpPr txBox="1"/>
            <p:nvPr/>
          </p:nvSpPr>
          <p:spPr>
            <a:xfrm>
              <a:off x="1357626" y="611521"/>
              <a:ext cx="7100573" cy="646331"/>
            </a:xfrm>
            <a:prstGeom prst="rect">
              <a:avLst/>
            </a:prstGeom>
            <a:solidFill>
              <a:schemeClr val="bg1">
                <a:lumMod val="85000"/>
                <a:alpha val="47000"/>
              </a:schemeClr>
            </a:solidFill>
          </p:spPr>
          <p:txBody>
            <a:bodyPr wrap="square" rtlCol="0">
              <a:spAutoFit/>
            </a:bodyPr>
            <a:lstStyle/>
            <a:p>
              <a:r>
                <a:rPr lang="en-US" sz="3600" dirty="0">
                  <a:solidFill>
                    <a:schemeClr val="bg1"/>
                  </a:solidFill>
                </a:rPr>
                <a:t>POLAR EXPLORER SEA LEVEL APP </a:t>
              </a:r>
            </a:p>
          </p:txBody>
        </p:sp>
      </p:grpSp>
      <p:pic>
        <p:nvPicPr>
          <p:cNvPr id="7" name="Picture 6" descr="LamontLogo_72dpi.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62200" y="6201176"/>
            <a:ext cx="4495800" cy="561975"/>
          </a:xfrm>
          <a:prstGeom prst="rect">
            <a:avLst/>
          </a:prstGeom>
        </p:spPr>
      </p:pic>
    </p:spTree>
    <p:extLst>
      <p:ext uri="{BB962C8B-B14F-4D97-AF65-F5344CB8AC3E}">
        <p14:creationId xmlns:p14="http://schemas.microsoft.com/office/powerpoint/2010/main" val="2278069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799" y="1384300"/>
            <a:ext cx="7772400" cy="627280"/>
          </a:xfrm>
        </p:spPr>
        <p:txBody>
          <a:bodyPr>
            <a:normAutofit fontScale="90000"/>
          </a:bodyPr>
          <a:lstStyle/>
          <a:p>
            <a:r>
              <a:rPr lang="en-US" dirty="0"/>
              <a:t>Complete an Investigation </a:t>
            </a:r>
            <a:r>
              <a:rPr lang="en-US" dirty="0" smtClean="0"/>
              <a:t>#6</a:t>
            </a:r>
            <a:endParaRPr lang="en-US" dirty="0"/>
          </a:p>
        </p:txBody>
      </p:sp>
      <p:sp>
        <p:nvSpPr>
          <p:cNvPr id="4" name="TextBox 3"/>
          <p:cNvSpPr txBox="1"/>
          <p:nvPr/>
        </p:nvSpPr>
        <p:spPr>
          <a:xfrm>
            <a:off x="329937" y="1988013"/>
            <a:ext cx="8616099" cy="4355038"/>
          </a:xfrm>
          <a:prstGeom prst="rect">
            <a:avLst/>
          </a:prstGeom>
          <a:noFill/>
        </p:spPr>
        <p:txBody>
          <a:bodyPr wrap="square" rtlCol="0">
            <a:spAutoFit/>
          </a:bodyPr>
          <a:lstStyle/>
          <a:p>
            <a:pPr marL="514350" indent="-514350">
              <a:spcAft>
                <a:spcPts val="600"/>
              </a:spcAft>
              <a:buFont typeface="+mj-lt"/>
              <a:buAutoNum type="arabicPeriod"/>
            </a:pPr>
            <a:r>
              <a:rPr lang="en-US" sz="3200" b="1" dirty="0"/>
              <a:t>Where is sea level changing now: </a:t>
            </a:r>
            <a:r>
              <a:rPr lang="en-US" sz="2800" b="1" dirty="0"/>
              <a:t>Tide stations recording rising or falling</a:t>
            </a:r>
          </a:p>
          <a:p>
            <a:pPr>
              <a:spcAft>
                <a:spcPts val="600"/>
              </a:spcAft>
            </a:pPr>
            <a:r>
              <a:rPr lang="en-US" sz="2400" dirty="0"/>
              <a:t>Review the tide gauges and click around to see what some of the values are. </a:t>
            </a:r>
          </a:p>
          <a:p>
            <a:pPr marL="514350" indent="-514350">
              <a:spcAft>
                <a:spcPts val="600"/>
              </a:spcAft>
              <a:buFont typeface="Arial"/>
              <a:buChar char="•"/>
            </a:pPr>
            <a:r>
              <a:rPr lang="en-US" sz="2400" i="1" dirty="0" smtClean="0"/>
              <a:t>See if you can locate where sea </a:t>
            </a:r>
            <a:r>
              <a:rPr lang="en-US" sz="2400" i="1" dirty="0"/>
              <a:t>level rising the most? </a:t>
            </a:r>
          </a:p>
          <a:p>
            <a:pPr marL="514350" indent="-514350">
              <a:spcAft>
                <a:spcPts val="600"/>
              </a:spcAft>
              <a:buFont typeface="Arial"/>
              <a:buChar char="•"/>
            </a:pPr>
            <a:r>
              <a:rPr lang="en-US" sz="2400" i="1" dirty="0"/>
              <a:t>Consider different Earth processes.</a:t>
            </a:r>
            <a:r>
              <a:rPr lang="en-US" sz="2400" dirty="0"/>
              <a:t> </a:t>
            </a:r>
            <a:r>
              <a:rPr lang="en-US" sz="2400" i="1" dirty="0"/>
              <a:t>Can you create a hypothesis to explain this?</a:t>
            </a:r>
          </a:p>
          <a:p>
            <a:pPr marL="514350" indent="-514350">
              <a:spcAft>
                <a:spcPts val="600"/>
              </a:spcAft>
              <a:buFont typeface="Arial"/>
              <a:buChar char="•"/>
            </a:pPr>
            <a:r>
              <a:rPr lang="en-US" sz="2400" i="1" dirty="0"/>
              <a:t>Where do you find sea level is falling?</a:t>
            </a:r>
          </a:p>
          <a:p>
            <a:pPr marL="514350" indent="-514350">
              <a:spcAft>
                <a:spcPts val="600"/>
              </a:spcAft>
              <a:buFont typeface="Arial"/>
              <a:buChar char="•"/>
            </a:pPr>
            <a:r>
              <a:rPr lang="en-US" sz="2400" dirty="0"/>
              <a:t>Consider different Earth processes. </a:t>
            </a:r>
            <a:r>
              <a:rPr lang="en-US" sz="2400" i="1" dirty="0"/>
              <a:t>Can you create a hypothesis to explain this? </a:t>
            </a:r>
            <a:endParaRPr lang="en-US" sz="2400" dirty="0"/>
          </a:p>
        </p:txBody>
      </p:sp>
      <p:grpSp>
        <p:nvGrpSpPr>
          <p:cNvPr id="8" name="Group 7"/>
          <p:cNvGrpSpPr/>
          <p:nvPr/>
        </p:nvGrpSpPr>
        <p:grpSpPr>
          <a:xfrm>
            <a:off x="-15868" y="0"/>
            <a:ext cx="9159868" cy="1384300"/>
            <a:chOff x="-15868" y="0"/>
            <a:chExt cx="9159868" cy="1384300"/>
          </a:xfrm>
        </p:grpSpPr>
        <p:pic>
          <p:nvPicPr>
            <p:cNvPr id="9" name="Picture 8" descr="Screen Shot 2019-02-26 at 8.38.26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868" y="0"/>
              <a:ext cx="9159868" cy="1384300"/>
            </a:xfrm>
            <a:prstGeom prst="rect">
              <a:avLst/>
            </a:prstGeom>
          </p:spPr>
        </p:pic>
        <p:sp>
          <p:nvSpPr>
            <p:cNvPr id="10" name="TextBox 9"/>
            <p:cNvSpPr txBox="1"/>
            <p:nvPr/>
          </p:nvSpPr>
          <p:spPr>
            <a:xfrm>
              <a:off x="1357626" y="611521"/>
              <a:ext cx="7100573" cy="646331"/>
            </a:xfrm>
            <a:prstGeom prst="rect">
              <a:avLst/>
            </a:prstGeom>
            <a:solidFill>
              <a:schemeClr val="bg1">
                <a:lumMod val="85000"/>
                <a:alpha val="47000"/>
              </a:schemeClr>
            </a:solidFill>
          </p:spPr>
          <p:txBody>
            <a:bodyPr wrap="square" rtlCol="0">
              <a:spAutoFit/>
            </a:bodyPr>
            <a:lstStyle/>
            <a:p>
              <a:r>
                <a:rPr lang="en-US" sz="3600" dirty="0">
                  <a:solidFill>
                    <a:schemeClr val="bg1"/>
                  </a:solidFill>
                </a:rPr>
                <a:t>POLAR EXPLORER SEA LEVEL APP </a:t>
              </a:r>
            </a:p>
          </p:txBody>
        </p:sp>
      </p:grpSp>
      <p:pic>
        <p:nvPicPr>
          <p:cNvPr id="7" name="Picture 6" descr="LamontLogo_72dpi.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62200" y="6201176"/>
            <a:ext cx="4495800" cy="561975"/>
          </a:xfrm>
          <a:prstGeom prst="rect">
            <a:avLst/>
          </a:prstGeom>
        </p:spPr>
      </p:pic>
    </p:spTree>
    <p:extLst>
      <p:ext uri="{BB962C8B-B14F-4D97-AF65-F5344CB8AC3E}">
        <p14:creationId xmlns:p14="http://schemas.microsoft.com/office/powerpoint/2010/main" val="360507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733"/>
            <a:ext cx="7772400" cy="627280"/>
          </a:xfrm>
        </p:spPr>
        <p:txBody>
          <a:bodyPr>
            <a:normAutofit fontScale="90000"/>
          </a:bodyPr>
          <a:lstStyle/>
          <a:p>
            <a:r>
              <a:rPr lang="en-US" dirty="0"/>
              <a:t>Complete an Investigation </a:t>
            </a:r>
            <a:r>
              <a:rPr lang="en-US" dirty="0" smtClean="0"/>
              <a:t>#7</a:t>
            </a:r>
            <a:endParaRPr lang="en-US" dirty="0"/>
          </a:p>
        </p:txBody>
      </p:sp>
      <p:sp>
        <p:nvSpPr>
          <p:cNvPr id="4" name="TextBox 3"/>
          <p:cNvSpPr txBox="1"/>
          <p:nvPr/>
        </p:nvSpPr>
        <p:spPr>
          <a:xfrm>
            <a:off x="685800" y="2500881"/>
            <a:ext cx="7598391" cy="4062651"/>
          </a:xfrm>
          <a:prstGeom prst="rect">
            <a:avLst/>
          </a:prstGeom>
          <a:noFill/>
        </p:spPr>
        <p:txBody>
          <a:bodyPr wrap="square" rtlCol="0">
            <a:spAutoFit/>
          </a:bodyPr>
          <a:lstStyle/>
          <a:p>
            <a:pPr marL="514350" indent="-514350">
              <a:spcAft>
                <a:spcPts val="600"/>
              </a:spcAft>
              <a:buFont typeface="+mj-lt"/>
              <a:buAutoNum type="arabicPeriod"/>
            </a:pPr>
            <a:r>
              <a:rPr lang="en-US" sz="3200" b="1" dirty="0"/>
              <a:t>Where is sea level changing now: </a:t>
            </a:r>
            <a:r>
              <a:rPr lang="en-US" sz="2800" b="1" dirty="0"/>
              <a:t>Regions vulnerable to future coastal flooding</a:t>
            </a:r>
          </a:p>
          <a:p>
            <a:pPr>
              <a:spcAft>
                <a:spcPts val="600"/>
              </a:spcAft>
            </a:pPr>
            <a:r>
              <a:rPr lang="en-US" sz="2400" dirty="0"/>
              <a:t>Zoom into the east coast of the U.S. and the Gulf of Mexico.</a:t>
            </a:r>
          </a:p>
          <a:p>
            <a:pPr marL="342900" indent="-342900">
              <a:spcAft>
                <a:spcPts val="600"/>
              </a:spcAft>
              <a:buFont typeface="Arial" panose="020B0604020202020204" pitchFamily="34" charset="0"/>
              <a:buChar char="•"/>
            </a:pPr>
            <a:r>
              <a:rPr lang="en-US" sz="2400" i="1" dirty="0"/>
              <a:t>What are the areas that are most severely impacted by flooding? </a:t>
            </a:r>
          </a:p>
          <a:p>
            <a:pPr marL="342900" indent="-342900">
              <a:spcAft>
                <a:spcPts val="600"/>
              </a:spcAft>
              <a:buFont typeface="Arial" panose="020B0604020202020204" pitchFamily="34" charset="0"/>
              <a:buChar char="•"/>
            </a:pPr>
            <a:r>
              <a:rPr lang="en-US" sz="2400" i="1" dirty="0"/>
              <a:t>How might this impact the residents in these areas? Name at least 3. </a:t>
            </a:r>
          </a:p>
          <a:p>
            <a:pPr marL="342900" indent="-342900">
              <a:spcAft>
                <a:spcPts val="600"/>
              </a:spcAft>
              <a:buFont typeface="Arial" panose="020B0604020202020204" pitchFamily="34" charset="0"/>
              <a:buChar char="•"/>
            </a:pPr>
            <a:r>
              <a:rPr lang="en-US" sz="2400" i="1" dirty="0"/>
              <a:t>What do you see that surprises you? </a:t>
            </a:r>
          </a:p>
          <a:p>
            <a:pPr marL="342900" indent="-342900">
              <a:spcAft>
                <a:spcPts val="600"/>
              </a:spcAft>
              <a:buFont typeface="Arial"/>
              <a:buChar char="•"/>
            </a:pPr>
            <a:endParaRPr lang="en-US" sz="2400" dirty="0"/>
          </a:p>
        </p:txBody>
      </p:sp>
      <p:grpSp>
        <p:nvGrpSpPr>
          <p:cNvPr id="8" name="Group 7"/>
          <p:cNvGrpSpPr/>
          <p:nvPr/>
        </p:nvGrpSpPr>
        <p:grpSpPr>
          <a:xfrm>
            <a:off x="-15868" y="0"/>
            <a:ext cx="9159868" cy="1384300"/>
            <a:chOff x="-15868" y="0"/>
            <a:chExt cx="9159868" cy="1384300"/>
          </a:xfrm>
        </p:grpSpPr>
        <p:pic>
          <p:nvPicPr>
            <p:cNvPr id="9" name="Picture 8" descr="Screen Shot 2019-02-26 at 8.38.26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868" y="0"/>
              <a:ext cx="9159868" cy="1384300"/>
            </a:xfrm>
            <a:prstGeom prst="rect">
              <a:avLst/>
            </a:prstGeom>
          </p:spPr>
        </p:pic>
        <p:sp>
          <p:nvSpPr>
            <p:cNvPr id="10" name="TextBox 9"/>
            <p:cNvSpPr txBox="1"/>
            <p:nvPr/>
          </p:nvSpPr>
          <p:spPr>
            <a:xfrm>
              <a:off x="1357626" y="611521"/>
              <a:ext cx="7100573" cy="646331"/>
            </a:xfrm>
            <a:prstGeom prst="rect">
              <a:avLst/>
            </a:prstGeom>
            <a:solidFill>
              <a:schemeClr val="bg1">
                <a:lumMod val="85000"/>
                <a:alpha val="47000"/>
              </a:schemeClr>
            </a:solidFill>
          </p:spPr>
          <p:txBody>
            <a:bodyPr wrap="square" rtlCol="0">
              <a:spAutoFit/>
            </a:bodyPr>
            <a:lstStyle/>
            <a:p>
              <a:r>
                <a:rPr lang="en-US" sz="3600" dirty="0">
                  <a:solidFill>
                    <a:schemeClr val="bg1"/>
                  </a:solidFill>
                </a:rPr>
                <a:t>POLAR EXPLORER SEA LEVEL APP </a:t>
              </a:r>
            </a:p>
          </p:txBody>
        </p:sp>
      </p:grpSp>
      <p:pic>
        <p:nvPicPr>
          <p:cNvPr id="7" name="Picture 6" descr="LamontLogo_72dpi.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62200" y="6201176"/>
            <a:ext cx="4495800" cy="561975"/>
          </a:xfrm>
          <a:prstGeom prst="rect">
            <a:avLst/>
          </a:prstGeom>
        </p:spPr>
      </p:pic>
    </p:spTree>
    <p:extLst>
      <p:ext uri="{BB962C8B-B14F-4D97-AF65-F5344CB8AC3E}">
        <p14:creationId xmlns:p14="http://schemas.microsoft.com/office/powerpoint/2010/main" val="4143562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733"/>
            <a:ext cx="7772400" cy="627280"/>
          </a:xfrm>
        </p:spPr>
        <p:txBody>
          <a:bodyPr>
            <a:normAutofit fontScale="90000"/>
          </a:bodyPr>
          <a:lstStyle/>
          <a:p>
            <a:r>
              <a:rPr lang="en-US" dirty="0"/>
              <a:t>Complete an Investigation </a:t>
            </a:r>
            <a:r>
              <a:rPr lang="en-US" dirty="0" smtClean="0"/>
              <a:t>#8</a:t>
            </a:r>
            <a:endParaRPr lang="en-US" dirty="0"/>
          </a:p>
        </p:txBody>
      </p:sp>
      <p:sp>
        <p:nvSpPr>
          <p:cNvPr id="4" name="TextBox 3"/>
          <p:cNvSpPr txBox="1"/>
          <p:nvPr/>
        </p:nvSpPr>
        <p:spPr>
          <a:xfrm>
            <a:off x="685800" y="2297681"/>
            <a:ext cx="7772399" cy="3847207"/>
          </a:xfrm>
          <a:prstGeom prst="rect">
            <a:avLst/>
          </a:prstGeom>
          <a:noFill/>
        </p:spPr>
        <p:txBody>
          <a:bodyPr wrap="square" rtlCol="0">
            <a:spAutoFit/>
          </a:bodyPr>
          <a:lstStyle/>
          <a:p>
            <a:pPr marL="514350" indent="-514350">
              <a:spcAft>
                <a:spcPts val="600"/>
              </a:spcAft>
              <a:buFont typeface="+mj-lt"/>
              <a:buAutoNum type="arabicPeriod"/>
            </a:pPr>
            <a:r>
              <a:rPr lang="en-US" sz="3200" b="1" dirty="0"/>
              <a:t>Who is vulnerable: </a:t>
            </a:r>
            <a:r>
              <a:rPr lang="en-US" sz="2800" b="1" dirty="0"/>
              <a:t>Population density</a:t>
            </a:r>
          </a:p>
          <a:p>
            <a:pPr>
              <a:spcAft>
                <a:spcPts val="600"/>
              </a:spcAft>
            </a:pPr>
            <a:r>
              <a:rPr lang="en-US" sz="2400" dirty="0"/>
              <a:t>Compare the “population density" map to the “tide stations recording rising and falling” map. </a:t>
            </a:r>
          </a:p>
          <a:p>
            <a:pPr marL="342900" indent="-342900">
              <a:spcAft>
                <a:spcPts val="600"/>
              </a:spcAft>
              <a:buFont typeface="Arial"/>
              <a:buChar char="•"/>
            </a:pPr>
            <a:r>
              <a:rPr lang="en-US" sz="2400" i="1" dirty="0"/>
              <a:t>How does this map relate to sea level rise? </a:t>
            </a:r>
          </a:p>
          <a:p>
            <a:pPr marL="342900" indent="-342900">
              <a:spcAft>
                <a:spcPts val="600"/>
              </a:spcAft>
              <a:buFont typeface="Arial"/>
              <a:buChar char="•"/>
            </a:pPr>
            <a:r>
              <a:rPr lang="en-US" sz="2400" i="1" dirty="0"/>
              <a:t>Hypothesize area of highest vulnerability (i.e. which areas have high-density population and are vulnerable to sea level rise)? </a:t>
            </a:r>
          </a:p>
          <a:p>
            <a:pPr marL="342900" indent="-342900">
              <a:spcAft>
                <a:spcPts val="600"/>
              </a:spcAft>
              <a:buFont typeface="Arial"/>
              <a:buChar char="•"/>
            </a:pPr>
            <a:r>
              <a:rPr lang="en-US" sz="2400" i="1" dirty="0"/>
              <a:t>Are there possible mitigation strategies that you can think of for the high density and vulnerable populations? </a:t>
            </a:r>
          </a:p>
        </p:txBody>
      </p:sp>
      <p:grpSp>
        <p:nvGrpSpPr>
          <p:cNvPr id="8" name="Group 7"/>
          <p:cNvGrpSpPr/>
          <p:nvPr/>
        </p:nvGrpSpPr>
        <p:grpSpPr>
          <a:xfrm>
            <a:off x="-15868" y="0"/>
            <a:ext cx="9159868" cy="1384300"/>
            <a:chOff x="-15868" y="0"/>
            <a:chExt cx="9159868" cy="1384300"/>
          </a:xfrm>
        </p:grpSpPr>
        <p:pic>
          <p:nvPicPr>
            <p:cNvPr id="9" name="Picture 8" descr="Screen Shot 2019-02-26 at 8.38.26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868" y="0"/>
              <a:ext cx="9159868" cy="1384300"/>
            </a:xfrm>
            <a:prstGeom prst="rect">
              <a:avLst/>
            </a:prstGeom>
          </p:spPr>
        </p:pic>
        <p:sp>
          <p:nvSpPr>
            <p:cNvPr id="10" name="TextBox 9"/>
            <p:cNvSpPr txBox="1"/>
            <p:nvPr/>
          </p:nvSpPr>
          <p:spPr>
            <a:xfrm>
              <a:off x="1357626" y="611521"/>
              <a:ext cx="7100573" cy="646331"/>
            </a:xfrm>
            <a:prstGeom prst="rect">
              <a:avLst/>
            </a:prstGeom>
            <a:solidFill>
              <a:schemeClr val="bg1">
                <a:lumMod val="85000"/>
                <a:alpha val="47000"/>
              </a:schemeClr>
            </a:solidFill>
          </p:spPr>
          <p:txBody>
            <a:bodyPr wrap="square" rtlCol="0">
              <a:spAutoFit/>
            </a:bodyPr>
            <a:lstStyle/>
            <a:p>
              <a:r>
                <a:rPr lang="en-US" sz="3600" dirty="0">
                  <a:solidFill>
                    <a:schemeClr val="bg1"/>
                  </a:solidFill>
                </a:rPr>
                <a:t>POLAR EXPLORER SEA LEVEL APP </a:t>
              </a:r>
            </a:p>
          </p:txBody>
        </p:sp>
      </p:grpSp>
      <p:pic>
        <p:nvPicPr>
          <p:cNvPr id="7" name="Picture 6" descr="LamontLogo_72dpi.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62200" y="6201176"/>
            <a:ext cx="4495800" cy="561975"/>
          </a:xfrm>
          <a:prstGeom prst="rect">
            <a:avLst/>
          </a:prstGeom>
        </p:spPr>
      </p:pic>
    </p:spTree>
    <p:extLst>
      <p:ext uri="{BB962C8B-B14F-4D97-AF65-F5344CB8AC3E}">
        <p14:creationId xmlns:p14="http://schemas.microsoft.com/office/powerpoint/2010/main" val="3583265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799" y="1597733"/>
            <a:ext cx="7772400" cy="627280"/>
          </a:xfrm>
        </p:spPr>
        <p:txBody>
          <a:bodyPr>
            <a:normAutofit fontScale="90000"/>
          </a:bodyPr>
          <a:lstStyle/>
          <a:p>
            <a:r>
              <a:rPr lang="en-US" dirty="0"/>
              <a:t>Complete an Investigation </a:t>
            </a:r>
            <a:r>
              <a:rPr lang="en-US" dirty="0" smtClean="0"/>
              <a:t>#9</a:t>
            </a:r>
            <a:endParaRPr lang="en-US" dirty="0"/>
          </a:p>
        </p:txBody>
      </p:sp>
      <p:sp>
        <p:nvSpPr>
          <p:cNvPr id="4" name="TextBox 3"/>
          <p:cNvSpPr txBox="1"/>
          <p:nvPr/>
        </p:nvSpPr>
        <p:spPr>
          <a:xfrm>
            <a:off x="685801" y="2500881"/>
            <a:ext cx="7772399" cy="4001095"/>
          </a:xfrm>
          <a:prstGeom prst="rect">
            <a:avLst/>
          </a:prstGeom>
          <a:noFill/>
        </p:spPr>
        <p:txBody>
          <a:bodyPr wrap="square" rtlCol="0">
            <a:spAutoFit/>
          </a:bodyPr>
          <a:lstStyle/>
          <a:p>
            <a:pPr marL="514350" indent="-514350">
              <a:spcAft>
                <a:spcPts val="600"/>
              </a:spcAft>
              <a:buFont typeface="+mj-lt"/>
              <a:buAutoNum type="arabicPeriod"/>
            </a:pPr>
            <a:r>
              <a:rPr lang="en-US" sz="3200" b="1" dirty="0"/>
              <a:t>Who is vulnerable: </a:t>
            </a:r>
            <a:r>
              <a:rPr lang="en-US" sz="2800" b="1" dirty="0"/>
              <a:t>Human impact on Earth</a:t>
            </a:r>
          </a:p>
          <a:p>
            <a:pPr>
              <a:spcAft>
                <a:spcPts val="600"/>
              </a:spcAft>
            </a:pPr>
            <a:r>
              <a:rPr lang="en-US" sz="2400" dirty="0"/>
              <a:t>Compare the “Human Impact on Earth” map to the “Population Density" map. </a:t>
            </a:r>
            <a:endParaRPr lang="en-US" sz="2400" i="1" dirty="0"/>
          </a:p>
          <a:p>
            <a:pPr marL="342900" indent="-342900">
              <a:spcAft>
                <a:spcPts val="600"/>
              </a:spcAft>
              <a:buFont typeface="Arial"/>
              <a:buChar char="•"/>
            </a:pPr>
            <a:r>
              <a:rPr lang="en-US" sz="2400" i="1" dirty="0"/>
              <a:t>What do you think about this </a:t>
            </a:r>
            <a:r>
              <a:rPr lang="en-US" sz="2400" i="1" dirty="0" smtClean="0"/>
              <a:t>map, does </a:t>
            </a:r>
            <a:r>
              <a:rPr lang="en-US" sz="2400" i="1" dirty="0"/>
              <a:t>anything about this map surprise you? </a:t>
            </a:r>
            <a:endParaRPr lang="en-US" sz="2400" i="1" dirty="0" smtClean="0"/>
          </a:p>
          <a:p>
            <a:pPr marL="342900" indent="-342900">
              <a:spcAft>
                <a:spcPts val="600"/>
              </a:spcAft>
              <a:buFont typeface="Arial"/>
              <a:buChar char="•"/>
            </a:pPr>
            <a:r>
              <a:rPr lang="en-US" sz="2400" i="1" dirty="0" smtClean="0"/>
              <a:t>Does </a:t>
            </a:r>
            <a:r>
              <a:rPr lang="en-US" sz="2400" i="1" dirty="0"/>
              <a:t>this map generate any questions? </a:t>
            </a:r>
          </a:p>
          <a:p>
            <a:pPr marL="342900" indent="-342900">
              <a:spcAft>
                <a:spcPts val="600"/>
              </a:spcAft>
              <a:buFont typeface="Arial"/>
              <a:buChar char="•"/>
            </a:pPr>
            <a:r>
              <a:rPr lang="en-US" sz="2400" i="1" dirty="0"/>
              <a:t>How does it relate to the population density map?</a:t>
            </a:r>
          </a:p>
          <a:p>
            <a:pPr marL="342900" indent="-342900">
              <a:spcAft>
                <a:spcPts val="600"/>
              </a:spcAft>
              <a:buFont typeface="Arial"/>
              <a:buChar char="•"/>
            </a:pPr>
            <a:r>
              <a:rPr lang="en-US" sz="2400" i="1" dirty="0"/>
              <a:t>How might it relate to sea level rise? </a:t>
            </a:r>
          </a:p>
          <a:p>
            <a:pPr marL="342900" indent="-342900">
              <a:spcAft>
                <a:spcPts val="600"/>
              </a:spcAft>
              <a:buFont typeface="Arial"/>
              <a:buChar char="•"/>
            </a:pPr>
            <a:endParaRPr lang="en-US" sz="2400" dirty="0"/>
          </a:p>
        </p:txBody>
      </p:sp>
      <p:grpSp>
        <p:nvGrpSpPr>
          <p:cNvPr id="8" name="Group 7"/>
          <p:cNvGrpSpPr/>
          <p:nvPr/>
        </p:nvGrpSpPr>
        <p:grpSpPr>
          <a:xfrm>
            <a:off x="-15868" y="0"/>
            <a:ext cx="9159868" cy="1384300"/>
            <a:chOff x="-15868" y="0"/>
            <a:chExt cx="9159868" cy="1384300"/>
          </a:xfrm>
        </p:grpSpPr>
        <p:pic>
          <p:nvPicPr>
            <p:cNvPr id="9" name="Picture 8" descr="Screen Shot 2019-02-26 at 8.38.26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868" y="0"/>
              <a:ext cx="9159868" cy="1384300"/>
            </a:xfrm>
            <a:prstGeom prst="rect">
              <a:avLst/>
            </a:prstGeom>
          </p:spPr>
        </p:pic>
        <p:sp>
          <p:nvSpPr>
            <p:cNvPr id="10" name="TextBox 9"/>
            <p:cNvSpPr txBox="1"/>
            <p:nvPr/>
          </p:nvSpPr>
          <p:spPr>
            <a:xfrm>
              <a:off x="1357626" y="611521"/>
              <a:ext cx="7100573" cy="646331"/>
            </a:xfrm>
            <a:prstGeom prst="rect">
              <a:avLst/>
            </a:prstGeom>
            <a:solidFill>
              <a:schemeClr val="bg1">
                <a:lumMod val="85000"/>
                <a:alpha val="47000"/>
              </a:schemeClr>
            </a:solidFill>
          </p:spPr>
          <p:txBody>
            <a:bodyPr wrap="square" rtlCol="0">
              <a:spAutoFit/>
            </a:bodyPr>
            <a:lstStyle/>
            <a:p>
              <a:r>
                <a:rPr lang="en-US" sz="3600" dirty="0">
                  <a:solidFill>
                    <a:schemeClr val="bg1"/>
                  </a:solidFill>
                </a:rPr>
                <a:t>POLAR EXPLORER SEA LEVEL APP </a:t>
              </a:r>
            </a:p>
          </p:txBody>
        </p:sp>
      </p:grpSp>
      <p:pic>
        <p:nvPicPr>
          <p:cNvPr id="7" name="Picture 6" descr="LamontLogo_72dpi.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62200" y="6201176"/>
            <a:ext cx="4495800" cy="561975"/>
          </a:xfrm>
          <a:prstGeom prst="rect">
            <a:avLst/>
          </a:prstGeom>
        </p:spPr>
      </p:pic>
    </p:spTree>
    <p:extLst>
      <p:ext uri="{BB962C8B-B14F-4D97-AF65-F5344CB8AC3E}">
        <p14:creationId xmlns:p14="http://schemas.microsoft.com/office/powerpoint/2010/main" val="32248037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2484</TotalTime>
  <Words>3700</Words>
  <Application>Microsoft Macintosh PowerPoint</Application>
  <PresentationFormat>On-screen Show (4:3)</PresentationFormat>
  <Paragraphs>176</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Complete an Investigation #1</vt:lpstr>
      <vt:lpstr>Complete an Investigation #2</vt:lpstr>
      <vt:lpstr>Complete an Investigation #3</vt:lpstr>
      <vt:lpstr>Complete an Investigation #4</vt:lpstr>
      <vt:lpstr>Complete an Investigation #5</vt:lpstr>
      <vt:lpstr>Complete an Investigation #6</vt:lpstr>
      <vt:lpstr>Complete an Investigation #7</vt:lpstr>
      <vt:lpstr>Complete an Investigation #8</vt:lpstr>
      <vt:lpstr>Complete an Investigation #9</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Complete an investigation</dc:title>
  <dc:creator>Margie Turrin</dc:creator>
  <cp:lastModifiedBy>Margie Turrin</cp:lastModifiedBy>
  <cp:revision>129</cp:revision>
  <cp:lastPrinted>2019-07-16T04:58:07Z</cp:lastPrinted>
  <dcterms:created xsi:type="dcterms:W3CDTF">2019-02-26T22:28:53Z</dcterms:created>
  <dcterms:modified xsi:type="dcterms:W3CDTF">2019-10-04T01:58:33Z</dcterms:modified>
</cp:coreProperties>
</file>